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58" r:id="rId3"/>
    <p:sldId id="259" r:id="rId4"/>
    <p:sldId id="260" r:id="rId5"/>
    <p:sldId id="261" r:id="rId6"/>
    <p:sldId id="262" r:id="rId7"/>
    <p:sldId id="263" r:id="rId8"/>
    <p:sldId id="264" r:id="rId9"/>
    <p:sldId id="265" r:id="rId10"/>
    <p:sldId id="266" r:id="rId11"/>
    <p:sldId id="285" r:id="rId12"/>
    <p:sldId id="267" r:id="rId13"/>
    <p:sldId id="268" r:id="rId14"/>
    <p:sldId id="269" r:id="rId15"/>
    <p:sldId id="270" r:id="rId16"/>
    <p:sldId id="271" r:id="rId17"/>
    <p:sldId id="272" r:id="rId18"/>
    <p:sldId id="275" r:id="rId19"/>
    <p:sldId id="276" r:id="rId20"/>
    <p:sldId id="277" r:id="rId21"/>
    <p:sldId id="278" r:id="rId22"/>
    <p:sldId id="279" r:id="rId23"/>
    <p:sldId id="280" r:id="rId24"/>
    <p:sldId id="281" r:id="rId25"/>
    <p:sldId id="282" r:id="rId26"/>
    <p:sldId id="284" r:id="rId27"/>
    <p:sldId id="283" r:id="rId28"/>
  </p:sldIdLst>
  <p:sldSz cx="9144000" cy="6858000" type="screen4x3"/>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FE"/>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p:scale>
          <a:sx n="81" d="100"/>
          <a:sy n="81" d="100"/>
        </p:scale>
        <p:origin x="-1080" y="-3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CD6010-5A80-4A73-9464-C840833DEABE}" type="datetimeFigureOut">
              <a:rPr lang="es-AR" smtClean="0"/>
              <a:t>05/04/2016</a:t>
            </a:fld>
            <a:endParaRPr lang="es-AR"/>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6539AE-1B92-4BE8-A4BD-8A3AF146A8B6}" type="slidenum">
              <a:rPr lang="es-AR" smtClean="0"/>
              <a:t>‹Nº›</a:t>
            </a:fld>
            <a:endParaRPr lang="es-AR"/>
          </a:p>
        </p:txBody>
      </p:sp>
    </p:spTree>
    <p:extLst>
      <p:ext uri="{BB962C8B-B14F-4D97-AF65-F5344CB8AC3E}">
        <p14:creationId xmlns:p14="http://schemas.microsoft.com/office/powerpoint/2010/main" val="1046432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855C761-99C5-468F-95CC-C98A209DD141}" type="slidenum">
              <a:rPr lang="en-US" altLang="es-AR" smtClean="0"/>
              <a:pPr>
                <a:spcBef>
                  <a:spcPct val="0"/>
                </a:spcBef>
              </a:pPr>
              <a:t>19</a:t>
            </a:fld>
            <a:endParaRPr lang="en-US" altLang="es-AR" smtClean="0"/>
          </a:p>
        </p:txBody>
      </p:sp>
      <p:sp>
        <p:nvSpPr>
          <p:cNvPr id="5123" name="Rectangle 2"/>
          <p:cNvSpPr>
            <a:spLocks noGrp="1" noRot="1" noChangeAspect="1" noChangeArrowheads="1" noTextEdit="1"/>
          </p:cNvSpPr>
          <p:nvPr>
            <p:ph type="sldImg"/>
          </p:nvPr>
        </p:nvSpPr>
        <p:spPr>
          <a:xfrm>
            <a:off x="1371600" y="1143000"/>
            <a:ext cx="4114800" cy="3086100"/>
          </a:xfrm>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s-AR" smtClean="0">
              <a:latin typeface="Arial" panose="020B0604020202020204" pitchFamily="34" charset="0"/>
            </a:endParaRPr>
          </a:p>
        </p:txBody>
      </p:sp>
    </p:spTree>
    <p:extLst>
      <p:ext uri="{BB962C8B-B14F-4D97-AF65-F5344CB8AC3E}">
        <p14:creationId xmlns:p14="http://schemas.microsoft.com/office/powerpoint/2010/main" val="3315643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C3F1495-78C0-4521-9FF1-DBFB189D8476}" type="slidenum">
              <a:rPr lang="en-US" altLang="es-AR" smtClean="0"/>
              <a:pPr>
                <a:spcBef>
                  <a:spcPct val="0"/>
                </a:spcBef>
              </a:pPr>
              <a:t>20</a:t>
            </a:fld>
            <a:endParaRPr lang="en-US" altLang="es-AR" smtClean="0"/>
          </a:p>
        </p:txBody>
      </p:sp>
      <p:sp>
        <p:nvSpPr>
          <p:cNvPr id="7171" name="Rectangle 2"/>
          <p:cNvSpPr>
            <a:spLocks noGrp="1" noRot="1" noChangeAspect="1" noChangeArrowheads="1" noTextEdit="1"/>
          </p:cNvSpPr>
          <p:nvPr>
            <p:ph type="sldImg"/>
          </p:nvPr>
        </p:nvSpPr>
        <p:spPr>
          <a:xfrm>
            <a:off x="1371600" y="1143000"/>
            <a:ext cx="4114800" cy="3086100"/>
          </a:xfrm>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s-AR" smtClean="0">
              <a:latin typeface="Arial" panose="020B0604020202020204" pitchFamily="34" charset="0"/>
            </a:endParaRPr>
          </a:p>
        </p:txBody>
      </p:sp>
    </p:spTree>
    <p:extLst>
      <p:ext uri="{BB962C8B-B14F-4D97-AF65-F5344CB8AC3E}">
        <p14:creationId xmlns:p14="http://schemas.microsoft.com/office/powerpoint/2010/main" val="4246583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E5052E3-706F-4BBF-94A2-E90A4083AE4F}" type="slidenum">
              <a:rPr lang="en-US" altLang="es-AR" smtClean="0"/>
              <a:pPr>
                <a:spcBef>
                  <a:spcPct val="0"/>
                </a:spcBef>
              </a:pPr>
              <a:t>21</a:t>
            </a:fld>
            <a:endParaRPr lang="en-US" altLang="es-AR" smtClean="0"/>
          </a:p>
        </p:txBody>
      </p:sp>
      <p:sp>
        <p:nvSpPr>
          <p:cNvPr id="9219" name="Rectangle 2"/>
          <p:cNvSpPr>
            <a:spLocks noGrp="1" noRot="1" noChangeAspect="1" noChangeArrowheads="1" noTextEdit="1"/>
          </p:cNvSpPr>
          <p:nvPr>
            <p:ph type="sldImg"/>
          </p:nvPr>
        </p:nvSpPr>
        <p:spPr>
          <a:xfrm>
            <a:off x="1371600" y="1143000"/>
            <a:ext cx="4114800" cy="3086100"/>
          </a:xfrm>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s-AR" smtClean="0">
              <a:latin typeface="Arial" panose="020B0604020202020204" pitchFamily="34" charset="0"/>
            </a:endParaRPr>
          </a:p>
        </p:txBody>
      </p:sp>
    </p:spTree>
    <p:extLst>
      <p:ext uri="{BB962C8B-B14F-4D97-AF65-F5344CB8AC3E}">
        <p14:creationId xmlns:p14="http://schemas.microsoft.com/office/powerpoint/2010/main" val="3437358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8004A9E-FE74-4E23-9F21-5C456FBB9861}" type="slidenum">
              <a:rPr lang="en-US" altLang="es-AR" smtClean="0"/>
              <a:pPr>
                <a:spcBef>
                  <a:spcPct val="0"/>
                </a:spcBef>
              </a:pPr>
              <a:t>22</a:t>
            </a:fld>
            <a:endParaRPr lang="en-US" altLang="es-AR" smtClean="0"/>
          </a:p>
        </p:txBody>
      </p:sp>
      <p:sp>
        <p:nvSpPr>
          <p:cNvPr id="11267" name="Rectangle 2"/>
          <p:cNvSpPr>
            <a:spLocks noGrp="1" noRot="1" noChangeAspect="1" noChangeArrowheads="1" noTextEdit="1"/>
          </p:cNvSpPr>
          <p:nvPr>
            <p:ph type="sldImg"/>
          </p:nvPr>
        </p:nvSpPr>
        <p:spPr>
          <a:xfrm>
            <a:off x="1371600" y="1143000"/>
            <a:ext cx="4114800" cy="3086100"/>
          </a:xfrm>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s-AR" smtClean="0">
              <a:latin typeface="Arial" panose="020B0604020202020204" pitchFamily="34" charset="0"/>
            </a:endParaRPr>
          </a:p>
        </p:txBody>
      </p:sp>
    </p:spTree>
    <p:extLst>
      <p:ext uri="{BB962C8B-B14F-4D97-AF65-F5344CB8AC3E}">
        <p14:creationId xmlns:p14="http://schemas.microsoft.com/office/powerpoint/2010/main" val="1908490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9C97FE9-B476-4DC9-84EC-19D54891134A}" type="slidenum">
              <a:rPr lang="en-US" altLang="es-AR" smtClean="0"/>
              <a:pPr>
                <a:spcBef>
                  <a:spcPct val="0"/>
                </a:spcBef>
              </a:pPr>
              <a:t>23</a:t>
            </a:fld>
            <a:endParaRPr lang="en-US" altLang="es-AR" smtClean="0"/>
          </a:p>
        </p:txBody>
      </p:sp>
      <p:sp>
        <p:nvSpPr>
          <p:cNvPr id="13315" name="Rectangle 2"/>
          <p:cNvSpPr>
            <a:spLocks noGrp="1" noRot="1" noChangeAspect="1" noChangeArrowheads="1" noTextEdit="1"/>
          </p:cNvSpPr>
          <p:nvPr>
            <p:ph type="sldImg"/>
          </p:nvPr>
        </p:nvSpPr>
        <p:spPr>
          <a:xfrm>
            <a:off x="1371600" y="1143000"/>
            <a:ext cx="4114800" cy="3086100"/>
          </a:xfrm>
          <a:ln/>
        </p:spPr>
      </p:sp>
      <p:sp>
        <p:nvSpPr>
          <p:cNvPr id="13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s-AR" smtClean="0">
              <a:latin typeface="Arial" panose="020B0604020202020204" pitchFamily="34" charset="0"/>
            </a:endParaRPr>
          </a:p>
        </p:txBody>
      </p:sp>
    </p:spTree>
    <p:extLst>
      <p:ext uri="{BB962C8B-B14F-4D97-AF65-F5344CB8AC3E}">
        <p14:creationId xmlns:p14="http://schemas.microsoft.com/office/powerpoint/2010/main" val="1168465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73849F9-C6DD-4778-AB83-2E2F268D0A88}" type="slidenum">
              <a:rPr lang="en-US" altLang="es-AR" smtClean="0"/>
              <a:pPr>
                <a:spcBef>
                  <a:spcPct val="0"/>
                </a:spcBef>
              </a:pPr>
              <a:t>24</a:t>
            </a:fld>
            <a:endParaRPr lang="en-US" altLang="es-AR" smtClean="0"/>
          </a:p>
        </p:txBody>
      </p:sp>
      <p:sp>
        <p:nvSpPr>
          <p:cNvPr id="15363" name="Rectangle 2"/>
          <p:cNvSpPr>
            <a:spLocks noGrp="1" noRot="1" noChangeAspect="1" noChangeArrowheads="1" noTextEdit="1"/>
          </p:cNvSpPr>
          <p:nvPr>
            <p:ph type="sldImg"/>
          </p:nvPr>
        </p:nvSpPr>
        <p:spPr>
          <a:xfrm>
            <a:off x="1371600" y="1143000"/>
            <a:ext cx="4114800" cy="3086100"/>
          </a:xfrm>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s-AR" smtClean="0">
              <a:latin typeface="Arial" panose="020B0604020202020204" pitchFamily="34" charset="0"/>
            </a:endParaRPr>
          </a:p>
        </p:txBody>
      </p:sp>
    </p:spTree>
    <p:extLst>
      <p:ext uri="{BB962C8B-B14F-4D97-AF65-F5344CB8AC3E}">
        <p14:creationId xmlns:p14="http://schemas.microsoft.com/office/powerpoint/2010/main" val="1081416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CC611C0-261A-4282-A8D0-81079A6DAF35}" type="datetimeFigureOut">
              <a:rPr lang="es-AR" smtClean="0"/>
              <a:t>05/04/2016</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281A305-4276-4DAC-8DCA-B110103C6EA5}" type="slidenum">
              <a:rPr lang="es-AR" smtClean="0"/>
              <a:t>‹Nº›</a:t>
            </a:fld>
            <a:endParaRPr lang="es-AR"/>
          </a:p>
        </p:txBody>
      </p:sp>
    </p:spTree>
    <p:extLst>
      <p:ext uri="{BB962C8B-B14F-4D97-AF65-F5344CB8AC3E}">
        <p14:creationId xmlns:p14="http://schemas.microsoft.com/office/powerpoint/2010/main" val="3560334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FCC611C0-261A-4282-A8D0-81079A6DAF35}" type="datetimeFigureOut">
              <a:rPr lang="es-AR" smtClean="0"/>
              <a:t>05/04/2016</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281A305-4276-4DAC-8DCA-B110103C6EA5}" type="slidenum">
              <a:rPr lang="es-AR" smtClean="0"/>
              <a:t>‹Nº›</a:t>
            </a:fld>
            <a:endParaRPr lang="es-AR"/>
          </a:p>
        </p:txBody>
      </p:sp>
    </p:spTree>
    <p:extLst>
      <p:ext uri="{BB962C8B-B14F-4D97-AF65-F5344CB8AC3E}">
        <p14:creationId xmlns:p14="http://schemas.microsoft.com/office/powerpoint/2010/main" val="3924880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FCC611C0-261A-4282-A8D0-81079A6DAF35}" type="datetimeFigureOut">
              <a:rPr lang="es-AR" smtClean="0"/>
              <a:t>05/04/2016</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281A305-4276-4DAC-8DCA-B110103C6EA5}" type="slidenum">
              <a:rPr lang="es-AR" smtClean="0"/>
              <a:t>‹Nº›</a:t>
            </a:fld>
            <a:endParaRPr lang="es-AR"/>
          </a:p>
        </p:txBody>
      </p:sp>
    </p:spTree>
    <p:extLst>
      <p:ext uri="{BB962C8B-B14F-4D97-AF65-F5344CB8AC3E}">
        <p14:creationId xmlns:p14="http://schemas.microsoft.com/office/powerpoint/2010/main" val="3187657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FCC611C0-261A-4282-A8D0-81079A6DAF35}" type="datetimeFigureOut">
              <a:rPr lang="es-AR" smtClean="0"/>
              <a:t>05/04/2016</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281A305-4276-4DAC-8DCA-B110103C6EA5}" type="slidenum">
              <a:rPr lang="es-AR" smtClean="0"/>
              <a:t>‹Nº›</a:t>
            </a:fld>
            <a:endParaRPr lang="es-AR"/>
          </a:p>
        </p:txBody>
      </p:sp>
    </p:spTree>
    <p:extLst>
      <p:ext uri="{BB962C8B-B14F-4D97-AF65-F5344CB8AC3E}">
        <p14:creationId xmlns:p14="http://schemas.microsoft.com/office/powerpoint/2010/main" val="256898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CC611C0-261A-4282-A8D0-81079A6DAF35}" type="datetimeFigureOut">
              <a:rPr lang="es-AR" smtClean="0"/>
              <a:t>05/04/2016</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8281A305-4276-4DAC-8DCA-B110103C6EA5}" type="slidenum">
              <a:rPr lang="es-AR" smtClean="0"/>
              <a:t>‹Nº›</a:t>
            </a:fld>
            <a:endParaRPr lang="es-AR"/>
          </a:p>
        </p:txBody>
      </p:sp>
    </p:spTree>
    <p:extLst>
      <p:ext uri="{BB962C8B-B14F-4D97-AF65-F5344CB8AC3E}">
        <p14:creationId xmlns:p14="http://schemas.microsoft.com/office/powerpoint/2010/main" val="1944483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FCC611C0-261A-4282-A8D0-81079A6DAF35}" type="datetimeFigureOut">
              <a:rPr lang="es-AR" smtClean="0"/>
              <a:t>05/04/2016</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8281A305-4276-4DAC-8DCA-B110103C6EA5}" type="slidenum">
              <a:rPr lang="es-AR" smtClean="0"/>
              <a:t>‹Nº›</a:t>
            </a:fld>
            <a:endParaRPr lang="es-AR"/>
          </a:p>
        </p:txBody>
      </p:sp>
    </p:spTree>
    <p:extLst>
      <p:ext uri="{BB962C8B-B14F-4D97-AF65-F5344CB8AC3E}">
        <p14:creationId xmlns:p14="http://schemas.microsoft.com/office/powerpoint/2010/main" val="3357772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FCC611C0-261A-4282-A8D0-81079A6DAF35}" type="datetimeFigureOut">
              <a:rPr lang="es-AR" smtClean="0"/>
              <a:t>05/04/2016</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8281A305-4276-4DAC-8DCA-B110103C6EA5}" type="slidenum">
              <a:rPr lang="es-AR" smtClean="0"/>
              <a:t>‹Nº›</a:t>
            </a:fld>
            <a:endParaRPr lang="es-AR"/>
          </a:p>
        </p:txBody>
      </p:sp>
    </p:spTree>
    <p:extLst>
      <p:ext uri="{BB962C8B-B14F-4D97-AF65-F5344CB8AC3E}">
        <p14:creationId xmlns:p14="http://schemas.microsoft.com/office/powerpoint/2010/main" val="643348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FCC611C0-261A-4282-A8D0-81079A6DAF35}" type="datetimeFigureOut">
              <a:rPr lang="es-AR" smtClean="0"/>
              <a:t>05/04/2016</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8281A305-4276-4DAC-8DCA-B110103C6EA5}" type="slidenum">
              <a:rPr lang="es-AR" smtClean="0"/>
              <a:t>‹Nº›</a:t>
            </a:fld>
            <a:endParaRPr lang="es-AR"/>
          </a:p>
        </p:txBody>
      </p:sp>
    </p:spTree>
    <p:extLst>
      <p:ext uri="{BB962C8B-B14F-4D97-AF65-F5344CB8AC3E}">
        <p14:creationId xmlns:p14="http://schemas.microsoft.com/office/powerpoint/2010/main" val="125975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C611C0-261A-4282-A8D0-81079A6DAF35}" type="datetimeFigureOut">
              <a:rPr lang="es-AR" smtClean="0"/>
              <a:t>05/04/2016</a:t>
            </a:fld>
            <a:endParaRPr lang="es-AR"/>
          </a:p>
        </p:txBody>
      </p:sp>
      <p:sp>
        <p:nvSpPr>
          <p:cNvPr id="3" name="Footer Placeholder 2"/>
          <p:cNvSpPr>
            <a:spLocks noGrp="1"/>
          </p:cNvSpPr>
          <p:nvPr>
            <p:ph type="ftr" sz="quarter" idx="11"/>
          </p:nvPr>
        </p:nvSpPr>
        <p:spPr/>
        <p:txBody>
          <a:bodyPr/>
          <a:lstStyle/>
          <a:p>
            <a:endParaRPr lang="es-AR"/>
          </a:p>
        </p:txBody>
      </p:sp>
      <p:sp>
        <p:nvSpPr>
          <p:cNvPr id="4" name="Slide Number Placeholder 3"/>
          <p:cNvSpPr>
            <a:spLocks noGrp="1"/>
          </p:cNvSpPr>
          <p:nvPr>
            <p:ph type="sldNum" sz="quarter" idx="12"/>
          </p:nvPr>
        </p:nvSpPr>
        <p:spPr/>
        <p:txBody>
          <a:bodyPr/>
          <a:lstStyle/>
          <a:p>
            <a:fld id="{8281A305-4276-4DAC-8DCA-B110103C6EA5}" type="slidenum">
              <a:rPr lang="es-AR" smtClean="0"/>
              <a:t>‹Nº›</a:t>
            </a:fld>
            <a:endParaRPr lang="es-AR"/>
          </a:p>
        </p:txBody>
      </p:sp>
    </p:spTree>
    <p:extLst>
      <p:ext uri="{BB962C8B-B14F-4D97-AF65-F5344CB8AC3E}">
        <p14:creationId xmlns:p14="http://schemas.microsoft.com/office/powerpoint/2010/main" val="2754733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FCC611C0-261A-4282-A8D0-81079A6DAF35}" type="datetimeFigureOut">
              <a:rPr lang="es-AR" smtClean="0"/>
              <a:t>05/04/2016</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8281A305-4276-4DAC-8DCA-B110103C6EA5}" type="slidenum">
              <a:rPr lang="es-AR" smtClean="0"/>
              <a:t>‹Nº›</a:t>
            </a:fld>
            <a:endParaRPr lang="es-AR"/>
          </a:p>
        </p:txBody>
      </p:sp>
    </p:spTree>
    <p:extLst>
      <p:ext uri="{BB962C8B-B14F-4D97-AF65-F5344CB8AC3E}">
        <p14:creationId xmlns:p14="http://schemas.microsoft.com/office/powerpoint/2010/main" val="2316735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FCC611C0-261A-4282-A8D0-81079A6DAF35}" type="datetimeFigureOut">
              <a:rPr lang="es-AR" smtClean="0"/>
              <a:t>05/04/2016</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8281A305-4276-4DAC-8DCA-B110103C6EA5}" type="slidenum">
              <a:rPr lang="es-AR" smtClean="0"/>
              <a:t>‹Nº›</a:t>
            </a:fld>
            <a:endParaRPr lang="es-AR"/>
          </a:p>
        </p:txBody>
      </p:sp>
    </p:spTree>
    <p:extLst>
      <p:ext uri="{BB962C8B-B14F-4D97-AF65-F5344CB8AC3E}">
        <p14:creationId xmlns:p14="http://schemas.microsoft.com/office/powerpoint/2010/main" val="663502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C611C0-261A-4282-A8D0-81079A6DAF35}" type="datetimeFigureOut">
              <a:rPr lang="es-AR" smtClean="0"/>
              <a:t>05/04/2016</a:t>
            </a:fld>
            <a:endParaRPr lang="es-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81A305-4276-4DAC-8DCA-B110103C6EA5}" type="slidenum">
              <a:rPr lang="es-AR" smtClean="0"/>
              <a:t>‹Nº›</a:t>
            </a:fld>
            <a:endParaRPr lang="es-AR"/>
          </a:p>
        </p:txBody>
      </p:sp>
    </p:spTree>
    <p:extLst>
      <p:ext uri="{BB962C8B-B14F-4D97-AF65-F5344CB8AC3E}">
        <p14:creationId xmlns:p14="http://schemas.microsoft.com/office/powerpoint/2010/main" val="24671948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www.myenglishpages.com/site_php_files/grammar-exercise-grammar-comparatives-superlatives.php" TargetMode="External"/><Relationship Id="rId3" Type="http://schemas.openxmlformats.org/officeDocument/2006/relationships/hyperlink" Target="http://www.ompersonal.com.ar/INTERMEDIATE/unit14/page3.htm" TargetMode="External"/><Relationship Id="rId7" Type="http://schemas.openxmlformats.org/officeDocument/2006/relationships/hyperlink" Target="https://www.ego4u.com/en/cram-up/grammar/adjectives-adverbs/adjectives/exercises" TargetMode="External"/><Relationship Id="rId2" Type="http://schemas.openxmlformats.org/officeDocument/2006/relationships/hyperlink" Target="http://www.ompersonal.com.ar/INTERMEDIATE/unit14/page2.htm" TargetMode="External"/><Relationship Id="rId1" Type="http://schemas.openxmlformats.org/officeDocument/2006/relationships/slideLayout" Target="../slideLayouts/slideLayout2.xml"/><Relationship Id="rId6" Type="http://schemas.openxmlformats.org/officeDocument/2006/relationships/hyperlink" Target="http://www.englishexercises.org/makeagame/viewgame.asp?id=6009" TargetMode="External"/><Relationship Id="rId5" Type="http://schemas.openxmlformats.org/officeDocument/2006/relationships/hyperlink" Target="http://www.ompersonal.com.ar/omgrammar/comparativosysuperlativos2.htm" TargetMode="External"/><Relationship Id="rId4" Type="http://schemas.openxmlformats.org/officeDocument/2006/relationships/hyperlink" Target="http://www.ompersonal.com.ar/omgrammar/comparativosysuperlativos.htm" TargetMode="External"/><Relationship Id="rId9" Type="http://schemas.openxmlformats.org/officeDocument/2006/relationships/hyperlink" Target="http://www.ompersonal.com.ar/INTERMEDIATE/unit4/page2.ht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573306" y="2386387"/>
            <a:ext cx="6173955" cy="1983907"/>
          </a:xfrm>
          <a:prstGeom prst="rect">
            <a:avLst/>
          </a:prstGeom>
          <a:solidFill>
            <a:schemeClr val="accent2">
              <a:lumMod val="60000"/>
              <a:lumOff val="40000"/>
            </a:schemeClr>
          </a:solidFill>
          <a:ln w="57150" cap="flat" cmpd="sng" algn="ctr">
            <a:solidFill>
              <a:schemeClr val="accent2">
                <a:lumMod val="50000"/>
              </a:schemeClr>
            </a:solidFill>
            <a:prstDash val="solid"/>
            <a:miter lim="800000"/>
          </a:ln>
          <a:effectLst>
            <a:glow rad="228600">
              <a:schemeClr val="accent2">
                <a:satMod val="175000"/>
                <a:alpha val="40000"/>
              </a:schemeClr>
            </a:glow>
          </a:effectLst>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nSpc>
                <a:spcPct val="100000"/>
              </a:lnSpc>
            </a:pPr>
            <a:r>
              <a:rPr lang="es-AR" sz="4800" b="1" dirty="0">
                <a:ln w="38100">
                  <a:solidFill>
                    <a:schemeClr val="tx1">
                      <a:lumMod val="95000"/>
                      <a:lumOff val="5000"/>
                    </a:schemeClr>
                  </a:solidFill>
                  <a:prstDash val="solid"/>
                </a:ln>
                <a:solidFill>
                  <a:schemeClr val="bg2">
                    <a:lumMod val="75000"/>
                  </a:schemeClr>
                </a:solidFill>
                <a:latin typeface="Cooper Black" panose="0208090404030B020404" pitchFamily="18" charset="0"/>
              </a:rPr>
              <a:t>MODULE A</a:t>
            </a:r>
            <a:br>
              <a:rPr lang="es-AR" sz="4800" b="1" dirty="0">
                <a:ln w="38100">
                  <a:solidFill>
                    <a:schemeClr val="tx1">
                      <a:lumMod val="95000"/>
                      <a:lumOff val="5000"/>
                    </a:schemeClr>
                  </a:solidFill>
                  <a:prstDash val="solid"/>
                </a:ln>
                <a:solidFill>
                  <a:schemeClr val="bg2">
                    <a:lumMod val="75000"/>
                  </a:schemeClr>
                </a:solidFill>
                <a:latin typeface="Cooper Black" panose="0208090404030B020404" pitchFamily="18" charset="0"/>
              </a:rPr>
            </a:br>
            <a:r>
              <a:rPr lang="es-AR" sz="4800" b="1" dirty="0">
                <a:ln w="38100">
                  <a:solidFill>
                    <a:schemeClr val="tx1">
                      <a:lumMod val="95000"/>
                      <a:lumOff val="5000"/>
                    </a:schemeClr>
                  </a:solidFill>
                  <a:prstDash val="solid"/>
                </a:ln>
                <a:solidFill>
                  <a:schemeClr val="bg2">
                    <a:lumMod val="75000"/>
                  </a:schemeClr>
                </a:solidFill>
                <a:latin typeface="Cooper Black" panose="0208090404030B020404" pitchFamily="18" charset="0"/>
              </a:rPr>
              <a:t>UNIT A2</a:t>
            </a:r>
          </a:p>
        </p:txBody>
      </p:sp>
      <p:sp>
        <p:nvSpPr>
          <p:cNvPr id="5" name="6 Marcador de pie de página"/>
          <p:cNvSpPr>
            <a:spLocks noGrp="1"/>
          </p:cNvSpPr>
          <p:nvPr>
            <p:ph type="ftr" sz="quarter" idx="11"/>
          </p:nvPr>
        </p:nvSpPr>
        <p:spPr>
          <a:xfrm>
            <a:off x="32919" y="6501684"/>
            <a:ext cx="8821089"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_tradnl" altLang="es-AR" sz="1600" b="1" dirty="0">
                <a:latin typeface="Andalus" panose="02020603050405020304" pitchFamily="18" charset="-78"/>
                <a:cs typeface="Andalus" panose="02020603050405020304" pitchFamily="18" charset="-78"/>
              </a:rPr>
              <a:t>UTN -  FRVM                                 Lic. Evangelina Cecchel - Lic. Bibiana </a:t>
            </a:r>
            <a:r>
              <a:rPr lang="es-ES_tradnl" altLang="es-AR" sz="1600" b="1" dirty="0" err="1">
                <a:latin typeface="Andalus" panose="02020603050405020304" pitchFamily="18" charset="-78"/>
                <a:cs typeface="Andalus" panose="02020603050405020304" pitchFamily="18" charset="-78"/>
              </a:rPr>
              <a:t>Fernandez</a:t>
            </a:r>
            <a:endParaRPr lang="es-ES_tradnl" altLang="es-AR" sz="1600" b="1" dirty="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33509103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idx="1"/>
          </p:nvPr>
        </p:nvSpPr>
        <p:spPr>
          <a:xfrm>
            <a:off x="605115" y="1136650"/>
            <a:ext cx="8229600" cy="5721350"/>
          </a:xfrm>
        </p:spPr>
        <p:txBody>
          <a:bodyPr>
            <a:normAutofit/>
          </a:bodyPr>
          <a:lstStyle/>
          <a:p>
            <a:pPr eaLnBrk="1" hangingPunct="1">
              <a:lnSpc>
                <a:spcPct val="90000"/>
              </a:lnSpc>
              <a:buFontTx/>
              <a:buNone/>
            </a:pPr>
            <a:r>
              <a:rPr lang="en-US" altLang="es-AR" sz="2400" b="1" dirty="0">
                <a:latin typeface="Garamond" panose="02020404030301010803" pitchFamily="18" charset="0"/>
              </a:rPr>
              <a:t>Comparison of Equality</a:t>
            </a:r>
          </a:p>
          <a:p>
            <a:pPr eaLnBrk="1" hangingPunct="1">
              <a:lnSpc>
                <a:spcPct val="90000"/>
              </a:lnSpc>
              <a:buFontTx/>
              <a:buBlip>
                <a:blip r:embed="rId2"/>
              </a:buBlip>
            </a:pPr>
            <a:endParaRPr lang="en-US" altLang="es-AR" sz="2400" dirty="0">
              <a:latin typeface="Garamond" panose="02020404030301010803" pitchFamily="18" charset="0"/>
            </a:endParaRPr>
          </a:p>
          <a:p>
            <a:pPr eaLnBrk="1" hangingPunct="1">
              <a:lnSpc>
                <a:spcPct val="90000"/>
              </a:lnSpc>
              <a:buFontTx/>
              <a:buBlip>
                <a:blip r:embed="rId2"/>
              </a:buBlip>
            </a:pPr>
            <a:r>
              <a:rPr lang="en-US" altLang="es-AR" sz="2400" dirty="0">
                <a:latin typeface="Garamond" panose="02020404030301010803" pitchFamily="18" charset="0"/>
              </a:rPr>
              <a:t>To say that two nouns are equal, the following formula is used:</a:t>
            </a:r>
          </a:p>
          <a:p>
            <a:pPr algn="ctr" eaLnBrk="1" hangingPunct="1">
              <a:lnSpc>
                <a:spcPct val="90000"/>
              </a:lnSpc>
              <a:buFontTx/>
              <a:buNone/>
            </a:pPr>
            <a:endParaRPr lang="en-US" altLang="es-AR" sz="2400" dirty="0">
              <a:latin typeface="Garamond" panose="02020404030301010803" pitchFamily="18" charset="0"/>
            </a:endParaRPr>
          </a:p>
          <a:p>
            <a:pPr algn="ctr" eaLnBrk="1" hangingPunct="1">
              <a:lnSpc>
                <a:spcPct val="90000"/>
              </a:lnSpc>
              <a:buFontTx/>
              <a:buNone/>
            </a:pPr>
            <a:r>
              <a:rPr lang="en-US" altLang="es-AR" sz="2400" b="1" i="1" dirty="0">
                <a:latin typeface="Garamond" panose="02020404030301010803" pitchFamily="18" charset="0"/>
              </a:rPr>
              <a:t>As</a:t>
            </a:r>
            <a:r>
              <a:rPr lang="en-US" altLang="es-AR" sz="2400" b="1" dirty="0">
                <a:latin typeface="Garamond" panose="02020404030301010803" pitchFamily="18" charset="0"/>
              </a:rPr>
              <a:t> + adjective + </a:t>
            </a:r>
            <a:r>
              <a:rPr lang="en-US" altLang="es-AR" sz="2400" b="1" i="1" dirty="0">
                <a:latin typeface="Garamond" panose="02020404030301010803" pitchFamily="18" charset="0"/>
              </a:rPr>
              <a:t>as</a:t>
            </a:r>
            <a:r>
              <a:rPr lang="en-US" altLang="es-AR" sz="2400" b="1" dirty="0">
                <a:latin typeface="Garamond" panose="02020404030301010803" pitchFamily="18" charset="0"/>
              </a:rPr>
              <a:t> (tan + </a:t>
            </a:r>
            <a:r>
              <a:rPr lang="en-US" altLang="es-AR" sz="2400" b="1" dirty="0" err="1">
                <a:latin typeface="Garamond" panose="02020404030301010803" pitchFamily="18" charset="0"/>
              </a:rPr>
              <a:t>adjectivo</a:t>
            </a:r>
            <a:r>
              <a:rPr lang="en-US" altLang="es-AR" sz="2400" b="1" dirty="0">
                <a:latin typeface="Garamond" panose="02020404030301010803" pitchFamily="18" charset="0"/>
              </a:rPr>
              <a:t> + </a:t>
            </a:r>
            <a:r>
              <a:rPr lang="en-US" altLang="es-AR" sz="2400" b="1" dirty="0" err="1">
                <a:latin typeface="Garamond" panose="02020404030301010803" pitchFamily="18" charset="0"/>
              </a:rPr>
              <a:t>como</a:t>
            </a:r>
            <a:r>
              <a:rPr lang="en-US" altLang="es-AR" sz="2400" b="1" dirty="0">
                <a:latin typeface="Garamond" panose="02020404030301010803" pitchFamily="18" charset="0"/>
              </a:rPr>
              <a:t>)</a:t>
            </a:r>
            <a:r>
              <a:rPr lang="en-US" altLang="es-AR" sz="2400" dirty="0">
                <a:latin typeface="Garamond" panose="02020404030301010803" pitchFamily="18" charset="0"/>
              </a:rPr>
              <a:t> </a:t>
            </a:r>
          </a:p>
          <a:p>
            <a:pPr algn="ctr" eaLnBrk="1" hangingPunct="1">
              <a:lnSpc>
                <a:spcPct val="90000"/>
              </a:lnSpc>
              <a:buFontTx/>
              <a:buNone/>
            </a:pPr>
            <a:endParaRPr lang="en-US" altLang="es-AR" sz="2400" dirty="0">
              <a:latin typeface="Garamond" panose="02020404030301010803" pitchFamily="18" charset="0"/>
            </a:endParaRPr>
          </a:p>
          <a:p>
            <a:pPr algn="ctr" eaLnBrk="1" hangingPunct="1">
              <a:lnSpc>
                <a:spcPct val="90000"/>
              </a:lnSpc>
              <a:buFontTx/>
              <a:buNone/>
            </a:pPr>
            <a:r>
              <a:rPr lang="en-US" altLang="es-AR" sz="2400" dirty="0">
                <a:latin typeface="Garamond" panose="02020404030301010803" pitchFamily="18" charset="0"/>
              </a:rPr>
              <a:t>She is </a:t>
            </a:r>
            <a:r>
              <a:rPr lang="en-US" altLang="es-AR" sz="2400" b="1" dirty="0">
                <a:latin typeface="Garamond" panose="02020404030301010803" pitchFamily="18" charset="0"/>
              </a:rPr>
              <a:t>as</a:t>
            </a:r>
            <a:r>
              <a:rPr lang="en-US" altLang="es-AR" sz="2400" dirty="0">
                <a:latin typeface="Garamond" panose="02020404030301010803" pitchFamily="18" charset="0"/>
              </a:rPr>
              <a:t> </a:t>
            </a:r>
            <a:r>
              <a:rPr lang="en-US" altLang="es-AR" sz="2400" u="sng" dirty="0">
                <a:latin typeface="Garamond" panose="02020404030301010803" pitchFamily="18" charset="0"/>
              </a:rPr>
              <a:t>tall</a:t>
            </a:r>
            <a:r>
              <a:rPr lang="en-US" altLang="es-AR" sz="2400" dirty="0">
                <a:latin typeface="Garamond" panose="02020404030301010803" pitchFamily="18" charset="0"/>
              </a:rPr>
              <a:t> </a:t>
            </a:r>
            <a:r>
              <a:rPr lang="en-US" altLang="es-AR" sz="2400" b="1" dirty="0">
                <a:latin typeface="Garamond" panose="02020404030301010803" pitchFamily="18" charset="0"/>
              </a:rPr>
              <a:t>as</a:t>
            </a:r>
            <a:r>
              <a:rPr lang="en-US" altLang="es-AR" sz="2400" dirty="0">
                <a:latin typeface="Garamond" panose="02020404030301010803" pitchFamily="18" charset="0"/>
              </a:rPr>
              <a:t> her brother.</a:t>
            </a:r>
          </a:p>
          <a:p>
            <a:pPr algn="ctr" eaLnBrk="1" hangingPunct="1">
              <a:lnSpc>
                <a:spcPct val="90000"/>
              </a:lnSpc>
              <a:buFontTx/>
              <a:buNone/>
            </a:pPr>
            <a:r>
              <a:rPr lang="en-US" altLang="es-AR" sz="2400" dirty="0">
                <a:latin typeface="Garamond" panose="02020404030301010803" pitchFamily="18" charset="0"/>
              </a:rPr>
              <a:t>The Empire State is </a:t>
            </a:r>
            <a:r>
              <a:rPr lang="en-US" altLang="es-AR" sz="2400" b="1" dirty="0">
                <a:latin typeface="Garamond" panose="02020404030301010803" pitchFamily="18" charset="0"/>
              </a:rPr>
              <a:t>as</a:t>
            </a:r>
            <a:r>
              <a:rPr lang="en-US" altLang="es-AR" sz="2400" dirty="0">
                <a:latin typeface="Garamond" panose="02020404030301010803" pitchFamily="18" charset="0"/>
              </a:rPr>
              <a:t> </a:t>
            </a:r>
            <a:r>
              <a:rPr lang="en-US" altLang="es-AR" sz="2400" u="sng" dirty="0">
                <a:latin typeface="Garamond" panose="02020404030301010803" pitchFamily="18" charset="0"/>
              </a:rPr>
              <a:t>beautiful</a:t>
            </a:r>
            <a:r>
              <a:rPr lang="en-US" altLang="es-AR" sz="2400" dirty="0">
                <a:latin typeface="Garamond" panose="02020404030301010803" pitchFamily="18" charset="0"/>
              </a:rPr>
              <a:t> </a:t>
            </a:r>
            <a:r>
              <a:rPr lang="en-US" altLang="es-AR" sz="2400" b="1" dirty="0">
                <a:latin typeface="Garamond" panose="02020404030301010803" pitchFamily="18" charset="0"/>
              </a:rPr>
              <a:t>as</a:t>
            </a:r>
            <a:r>
              <a:rPr lang="en-US" altLang="es-AR" sz="2400" dirty="0">
                <a:latin typeface="Garamond" panose="02020404030301010803" pitchFamily="18" charset="0"/>
              </a:rPr>
              <a:t> the Obelisk.</a:t>
            </a:r>
          </a:p>
          <a:p>
            <a:pPr algn="ctr" eaLnBrk="1" hangingPunct="1">
              <a:lnSpc>
                <a:spcPct val="90000"/>
              </a:lnSpc>
              <a:buFontTx/>
              <a:buNone/>
            </a:pPr>
            <a:r>
              <a:rPr lang="en-US" altLang="es-AR" sz="2400" dirty="0">
                <a:latin typeface="Garamond" panose="02020404030301010803" pitchFamily="18" charset="0"/>
              </a:rPr>
              <a:t>It’s </a:t>
            </a:r>
            <a:r>
              <a:rPr lang="en-US" altLang="es-AR" sz="2400" b="1" dirty="0">
                <a:latin typeface="Garamond" panose="02020404030301010803" pitchFamily="18" charset="0"/>
              </a:rPr>
              <a:t>as</a:t>
            </a:r>
            <a:r>
              <a:rPr lang="en-US" altLang="es-AR" sz="2400" dirty="0">
                <a:latin typeface="Garamond" panose="02020404030301010803" pitchFamily="18" charset="0"/>
              </a:rPr>
              <a:t> </a:t>
            </a:r>
            <a:r>
              <a:rPr lang="en-US" altLang="es-AR" sz="2400" u="sng" dirty="0">
                <a:latin typeface="Garamond" panose="02020404030301010803" pitchFamily="18" charset="0"/>
              </a:rPr>
              <a:t>cold</a:t>
            </a:r>
            <a:r>
              <a:rPr lang="en-US" altLang="es-AR" sz="2400" dirty="0">
                <a:latin typeface="Garamond" panose="02020404030301010803" pitchFamily="18" charset="0"/>
              </a:rPr>
              <a:t> </a:t>
            </a:r>
            <a:r>
              <a:rPr lang="en-US" altLang="es-AR" sz="2400" b="1" dirty="0">
                <a:latin typeface="Garamond" panose="02020404030301010803" pitchFamily="18" charset="0"/>
              </a:rPr>
              <a:t>as</a:t>
            </a:r>
            <a:r>
              <a:rPr lang="en-US" altLang="es-AR" sz="2400" dirty="0">
                <a:latin typeface="Garamond" panose="02020404030301010803" pitchFamily="18" charset="0"/>
              </a:rPr>
              <a:t> yesterday.</a:t>
            </a:r>
          </a:p>
          <a:p>
            <a:pPr eaLnBrk="1" hangingPunct="1">
              <a:lnSpc>
                <a:spcPct val="90000"/>
              </a:lnSpc>
            </a:pPr>
            <a:endParaRPr lang="en-US" altLang="es-AR" sz="2400" dirty="0">
              <a:latin typeface="Garamond" panose="02020404030301010803" pitchFamily="18" charset="0"/>
            </a:endParaRPr>
          </a:p>
        </p:txBody>
      </p:sp>
      <p:sp>
        <p:nvSpPr>
          <p:cNvPr id="5" name="6 Marcador de pie de página"/>
          <p:cNvSpPr>
            <a:spLocks noGrp="1"/>
          </p:cNvSpPr>
          <p:nvPr>
            <p:ph type="ftr" sz="quarter" idx="11"/>
          </p:nvPr>
        </p:nvSpPr>
        <p:spPr>
          <a:xfrm>
            <a:off x="113601" y="6501684"/>
            <a:ext cx="8821089"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_tradnl" altLang="es-AR" sz="1600" b="1" dirty="0">
                <a:latin typeface="Andalus" panose="02020603050405020304" pitchFamily="18" charset="-78"/>
                <a:cs typeface="Andalus" panose="02020603050405020304" pitchFamily="18" charset="-78"/>
              </a:rPr>
              <a:t>UTN -  FRVM                                 Lic. Evangelina Cecchel - Lic. Bibiana </a:t>
            </a:r>
            <a:r>
              <a:rPr lang="es-ES_tradnl" altLang="es-AR" sz="1600" b="1" dirty="0" err="1">
                <a:latin typeface="Andalus" panose="02020603050405020304" pitchFamily="18" charset="-78"/>
                <a:cs typeface="Andalus" panose="02020603050405020304" pitchFamily="18" charset="-78"/>
              </a:rPr>
              <a:t>Fernandez</a:t>
            </a:r>
            <a:endParaRPr lang="es-ES_tradnl" altLang="es-AR" sz="1600" b="1" dirty="0">
              <a:latin typeface="Andalus" panose="02020603050405020304" pitchFamily="18" charset="-78"/>
              <a:cs typeface="Andalus" panose="02020603050405020304" pitchFamily="18" charset="-78"/>
            </a:endParaRPr>
          </a:p>
        </p:txBody>
      </p:sp>
      <p:pic>
        <p:nvPicPr>
          <p:cNvPr id="10243" name="Picture 4" descr="http://img1.wikia.nocookie.net/__cb20110531124134/callofduty/images/archive/a/ae/20120118211733!Equal_Sig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9472" y="282389"/>
            <a:ext cx="1995488"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906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476672"/>
            <a:ext cx="8229600" cy="5760640"/>
          </a:xfrm>
          <a:ln w="38100">
            <a:solidFill>
              <a:schemeClr val="tx1"/>
            </a:solidFill>
          </a:ln>
        </p:spPr>
        <p:txBody>
          <a:bodyPr>
            <a:normAutofit lnSpcReduction="10000"/>
          </a:bodyPr>
          <a:lstStyle/>
          <a:p>
            <a:pPr algn="ctr">
              <a:buNone/>
            </a:pPr>
            <a:r>
              <a:rPr lang="en-US" b="1" dirty="0" smtClean="0">
                <a:solidFill>
                  <a:schemeClr val="tx2">
                    <a:lumMod val="75000"/>
                  </a:schemeClr>
                </a:solidFill>
                <a:latin typeface="Batang" pitchFamily="18" charset="-127"/>
                <a:ea typeface="Batang" pitchFamily="18" charset="-127"/>
              </a:rPr>
              <a:t>What would be the equivalent in Spanish?</a:t>
            </a:r>
          </a:p>
          <a:p>
            <a:pPr>
              <a:buBlip>
                <a:blip r:embed="rId2"/>
              </a:buBlip>
            </a:pPr>
            <a:endParaRPr lang="en-US" b="1" dirty="0" smtClean="0">
              <a:latin typeface="DilleniaUPC" pitchFamily="18" charset="-34"/>
              <a:cs typeface="DilleniaUPC" pitchFamily="18" charset="-34"/>
            </a:endParaRPr>
          </a:p>
          <a:p>
            <a:pPr>
              <a:buBlip>
                <a:blip r:embed="rId2"/>
              </a:buBlip>
            </a:pPr>
            <a:r>
              <a:rPr lang="en-US" b="1" dirty="0" smtClean="0">
                <a:latin typeface="DilleniaUPC" pitchFamily="18" charset="-34"/>
                <a:cs typeface="DilleniaUPC" pitchFamily="18" charset="-34"/>
              </a:rPr>
              <a:t>As good as gold</a:t>
            </a:r>
            <a:r>
              <a:rPr lang="en-US" dirty="0" smtClean="0">
                <a:latin typeface="DilleniaUPC" pitchFamily="18" charset="-34"/>
                <a:cs typeface="DilleniaUPC" pitchFamily="18" charset="-34"/>
              </a:rPr>
              <a:t>: </a:t>
            </a:r>
            <a:r>
              <a:rPr lang="en-US" i="1" dirty="0" smtClean="0">
                <a:latin typeface="DilleniaUPC" pitchFamily="18" charset="-34"/>
                <a:cs typeface="DilleniaUPC" pitchFamily="18" charset="-34"/>
              </a:rPr>
              <a:t>Children are as good as gold</a:t>
            </a:r>
            <a:r>
              <a:rPr lang="en-US" dirty="0" smtClean="0">
                <a:latin typeface="DilleniaUPC" pitchFamily="18" charset="-34"/>
                <a:cs typeface="DilleniaUPC" pitchFamily="18" charset="-34"/>
              </a:rPr>
              <a:t>.</a:t>
            </a:r>
          </a:p>
          <a:p>
            <a:pPr>
              <a:buBlip>
                <a:blip r:embed="rId2"/>
              </a:buBlip>
            </a:pPr>
            <a:r>
              <a:rPr lang="en-US" b="1" dirty="0" smtClean="0">
                <a:latin typeface="DilleniaUPC" pitchFamily="18" charset="-34"/>
                <a:cs typeface="DilleniaUPC" pitchFamily="18" charset="-34"/>
              </a:rPr>
              <a:t>As poor as a church mouse</a:t>
            </a:r>
            <a:r>
              <a:rPr lang="en-US" dirty="0" smtClean="0">
                <a:latin typeface="DilleniaUPC" pitchFamily="18" charset="-34"/>
                <a:cs typeface="DilleniaUPC" pitchFamily="18" charset="-34"/>
              </a:rPr>
              <a:t>:</a:t>
            </a:r>
            <a:r>
              <a:rPr lang="en-US" i="1" dirty="0" smtClean="0">
                <a:latin typeface="DilleniaUPC" pitchFamily="18" charset="-34"/>
                <a:cs typeface="DilleniaUPC" pitchFamily="18" charset="-34"/>
              </a:rPr>
              <a:t> Her aunt is as poor as a church mouse.</a:t>
            </a:r>
          </a:p>
          <a:p>
            <a:pPr>
              <a:buBlip>
                <a:blip r:embed="rId2"/>
              </a:buBlip>
            </a:pPr>
            <a:r>
              <a:rPr lang="en-US" b="1" dirty="0" smtClean="0">
                <a:latin typeface="DilleniaUPC" pitchFamily="18" charset="-34"/>
                <a:cs typeface="DilleniaUPC" pitchFamily="18" charset="-34"/>
              </a:rPr>
              <a:t>As brave as a lion </a:t>
            </a:r>
            <a:r>
              <a:rPr lang="en-US" dirty="0" smtClean="0">
                <a:latin typeface="DilleniaUPC" pitchFamily="18" charset="-34"/>
                <a:cs typeface="DilleniaUPC" pitchFamily="18" charset="-34"/>
              </a:rPr>
              <a:t>(also as fierce as a tiger): </a:t>
            </a:r>
            <a:r>
              <a:rPr lang="en-US" i="1" dirty="0" smtClean="0">
                <a:latin typeface="DilleniaUPC" pitchFamily="18" charset="-34"/>
                <a:cs typeface="DilleniaUPC" pitchFamily="18" charset="-34"/>
              </a:rPr>
              <a:t>He fought for his ideals very much, he’s as brave as a lion.</a:t>
            </a:r>
          </a:p>
          <a:p>
            <a:pPr>
              <a:buBlip>
                <a:blip r:embed="rId2"/>
              </a:buBlip>
            </a:pPr>
            <a:r>
              <a:rPr lang="en-US" b="1" dirty="0" smtClean="0">
                <a:latin typeface="DilleniaUPC" pitchFamily="18" charset="-34"/>
                <a:cs typeface="DilleniaUPC" pitchFamily="18" charset="-34"/>
              </a:rPr>
              <a:t>As blind as a bat</a:t>
            </a:r>
            <a:r>
              <a:rPr lang="en-US" dirty="0" smtClean="0">
                <a:latin typeface="DilleniaUPC" pitchFamily="18" charset="-34"/>
                <a:cs typeface="DilleniaUPC" pitchFamily="18" charset="-34"/>
              </a:rPr>
              <a:t>: </a:t>
            </a:r>
            <a:r>
              <a:rPr lang="en-US" i="1" dirty="0" smtClean="0">
                <a:latin typeface="DilleniaUPC" pitchFamily="18" charset="-34"/>
                <a:cs typeface="DilleniaUPC" pitchFamily="18" charset="-34"/>
              </a:rPr>
              <a:t>I’m as blind as a bat without my glasses.</a:t>
            </a:r>
          </a:p>
          <a:p>
            <a:pPr>
              <a:buBlip>
                <a:blip r:embed="rId2"/>
              </a:buBlip>
            </a:pPr>
            <a:r>
              <a:rPr lang="en-US" b="1" dirty="0" smtClean="0">
                <a:latin typeface="DilleniaUPC" pitchFamily="18" charset="-34"/>
                <a:cs typeface="DilleniaUPC" pitchFamily="18" charset="-34"/>
              </a:rPr>
              <a:t>As pale as a ghost </a:t>
            </a:r>
            <a:r>
              <a:rPr lang="en-US" dirty="0" smtClean="0">
                <a:latin typeface="DilleniaUPC" pitchFamily="18" charset="-34"/>
                <a:cs typeface="DilleniaUPC" pitchFamily="18" charset="-34"/>
              </a:rPr>
              <a:t>(also as white as a sheet): </a:t>
            </a:r>
            <a:r>
              <a:rPr lang="en-US" i="1" dirty="0" smtClean="0">
                <a:latin typeface="DilleniaUPC" pitchFamily="18" charset="-34"/>
                <a:cs typeface="DilleniaUPC" pitchFamily="18" charset="-34"/>
              </a:rPr>
              <a:t>Ann came into the room as pale as a ghost.</a:t>
            </a:r>
          </a:p>
          <a:p>
            <a:pPr>
              <a:buBlip>
                <a:blip r:embed="rId2"/>
              </a:buBlip>
            </a:pPr>
            <a:r>
              <a:rPr lang="en-US" b="1" dirty="0" smtClean="0">
                <a:latin typeface="DilleniaUPC" pitchFamily="18" charset="-34"/>
                <a:cs typeface="DilleniaUPC" pitchFamily="18" charset="-34"/>
              </a:rPr>
              <a:t>As wise as an owl</a:t>
            </a:r>
            <a:r>
              <a:rPr lang="en-US" dirty="0" smtClean="0">
                <a:latin typeface="DilleniaUPC" pitchFamily="18" charset="-34"/>
                <a:cs typeface="DilleniaUPC" pitchFamily="18" charset="-34"/>
              </a:rPr>
              <a:t>: </a:t>
            </a:r>
            <a:r>
              <a:rPr lang="en-US" i="1" dirty="0" smtClean="0">
                <a:latin typeface="DilleniaUPC" pitchFamily="18" charset="-34"/>
                <a:cs typeface="DilleniaUPC" pitchFamily="18" charset="-34"/>
              </a:rPr>
              <a:t>You need to be as wise as an owl to solve this problem.</a:t>
            </a:r>
          </a:p>
          <a:p>
            <a:pPr>
              <a:buBlip>
                <a:blip r:embed="rId2"/>
              </a:buBlip>
            </a:pPr>
            <a:r>
              <a:rPr lang="en-US" b="1" dirty="0" smtClean="0">
                <a:latin typeface="DilleniaUPC" pitchFamily="18" charset="-34"/>
                <a:cs typeface="DilleniaUPC" pitchFamily="18" charset="-34"/>
              </a:rPr>
              <a:t>As white as snow</a:t>
            </a:r>
            <a:r>
              <a:rPr lang="en-US" dirty="0" smtClean="0">
                <a:latin typeface="DilleniaUPC" pitchFamily="18" charset="-34"/>
                <a:cs typeface="DilleniaUPC" pitchFamily="18" charset="-34"/>
              </a:rPr>
              <a:t>: </a:t>
            </a:r>
            <a:r>
              <a:rPr lang="en-US" i="1" dirty="0" smtClean="0">
                <a:latin typeface="DilleniaUPC" pitchFamily="18" charset="-34"/>
                <a:cs typeface="DilleniaUPC" pitchFamily="18" charset="-34"/>
              </a:rPr>
              <a:t>His hair and beard were as white as snow.</a:t>
            </a:r>
          </a:p>
          <a:p>
            <a:pPr>
              <a:buBlip>
                <a:blip r:embed="rId2"/>
              </a:buBlip>
            </a:pPr>
            <a:r>
              <a:rPr lang="en-US" b="1" dirty="0" smtClean="0">
                <a:latin typeface="DilleniaUPC" pitchFamily="18" charset="-34"/>
                <a:cs typeface="DilleniaUPC" pitchFamily="18" charset="-34"/>
              </a:rPr>
              <a:t>As light as a feather</a:t>
            </a:r>
            <a:r>
              <a:rPr lang="en-US" dirty="0" smtClean="0">
                <a:latin typeface="DilleniaUPC" pitchFamily="18" charset="-34"/>
                <a:cs typeface="DilleniaUPC" pitchFamily="18" charset="-34"/>
              </a:rPr>
              <a:t>: </a:t>
            </a:r>
            <a:r>
              <a:rPr lang="en-US" i="1" dirty="0" smtClean="0">
                <a:latin typeface="DilleniaUPC" pitchFamily="18" charset="-34"/>
                <a:cs typeface="DilleniaUPC" pitchFamily="18" charset="-34"/>
              </a:rPr>
              <a:t>I could lift you up, you’re as light as a feather</a:t>
            </a:r>
            <a:r>
              <a:rPr lang="en-US" dirty="0" smtClean="0">
                <a:latin typeface="DilleniaUPC" pitchFamily="18" charset="-34"/>
                <a:cs typeface="DilleniaUPC" pitchFamily="18" charset="-34"/>
              </a:rPr>
              <a:t>.</a:t>
            </a:r>
          </a:p>
          <a:p>
            <a:endParaRPr lang="en-US" dirty="0"/>
          </a:p>
        </p:txBody>
      </p:sp>
      <p:sp>
        <p:nvSpPr>
          <p:cNvPr id="4" name="6 Marcador de pie de página"/>
          <p:cNvSpPr>
            <a:spLocks noGrp="1"/>
          </p:cNvSpPr>
          <p:nvPr>
            <p:ph type="ftr" sz="quarter" idx="11"/>
          </p:nvPr>
        </p:nvSpPr>
        <p:spPr>
          <a:xfrm>
            <a:off x="1183341" y="6535271"/>
            <a:ext cx="6916084" cy="494179"/>
          </a:xfrm>
          <a:noFill/>
        </p:spPr>
        <p:txBody>
          <a:bodyPr/>
          <a:lstStyle/>
          <a:p>
            <a:r>
              <a:rPr lang="es-ES_tradnl" sz="1600" b="1" dirty="0">
                <a:solidFill>
                  <a:schemeClr val="tx1"/>
                </a:solidFill>
                <a:latin typeface="Andalus" pitchFamily="18" charset="-78"/>
                <a:cs typeface="Andalus" pitchFamily="18" charset="-78"/>
              </a:rPr>
              <a:t>UTN -  FRVM                                 Lic. Evangelina </a:t>
            </a:r>
            <a:r>
              <a:rPr lang="es-ES_tradnl" sz="1600" b="1" dirty="0" err="1">
                <a:solidFill>
                  <a:schemeClr val="tx1"/>
                </a:solidFill>
                <a:latin typeface="Andalus" pitchFamily="18" charset="-78"/>
                <a:cs typeface="Andalus" pitchFamily="18" charset="-78"/>
              </a:rPr>
              <a:t>Cecchel</a:t>
            </a:r>
            <a:r>
              <a:rPr lang="es-ES_tradnl" sz="1600" b="1" dirty="0">
                <a:solidFill>
                  <a:schemeClr val="tx1"/>
                </a:solidFill>
                <a:latin typeface="Andalus" pitchFamily="18" charset="-78"/>
                <a:cs typeface="Andalus" pitchFamily="18" charset="-78"/>
              </a:rPr>
              <a:t> - Lic. Bibiana </a:t>
            </a:r>
            <a:r>
              <a:rPr lang="es-ES_tradnl" sz="1600" b="1" dirty="0" err="1">
                <a:solidFill>
                  <a:schemeClr val="tx1"/>
                </a:solidFill>
                <a:latin typeface="Andalus" pitchFamily="18" charset="-78"/>
                <a:cs typeface="Andalus" pitchFamily="18" charset="-78"/>
              </a:rPr>
              <a:t>Fernandez</a:t>
            </a:r>
            <a:endParaRPr lang="es-ES_tradnl" sz="1600" b="1" dirty="0">
              <a:solidFill>
                <a:schemeClr val="tx1"/>
              </a:solidFill>
              <a:latin typeface="Andalus" pitchFamily="18" charset="-78"/>
              <a:cs typeface="Andalus" pitchFamily="18" charset="-78"/>
            </a:endParaRPr>
          </a:p>
        </p:txBody>
      </p:sp>
    </p:spTree>
    <p:extLst>
      <p:ext uri="{BB962C8B-B14F-4D97-AF65-F5344CB8AC3E}">
        <p14:creationId xmlns:p14="http://schemas.microsoft.com/office/powerpoint/2010/main" val="25598166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idx="1"/>
          </p:nvPr>
        </p:nvSpPr>
        <p:spPr>
          <a:xfrm>
            <a:off x="389961" y="995082"/>
            <a:ext cx="8458203" cy="5363976"/>
          </a:xfrm>
        </p:spPr>
        <p:txBody>
          <a:bodyPr>
            <a:normAutofit/>
          </a:bodyPr>
          <a:lstStyle/>
          <a:p>
            <a:pPr eaLnBrk="1" hangingPunct="1">
              <a:buFontTx/>
              <a:buBlip>
                <a:blip r:embed="rId2"/>
              </a:buBlip>
            </a:pPr>
            <a:r>
              <a:rPr lang="en-US" altLang="es-AR" sz="2400" dirty="0">
                <a:latin typeface="Garamond" panose="02020404030301010803" pitchFamily="18" charset="0"/>
              </a:rPr>
              <a:t>We can add “</a:t>
            </a:r>
            <a:r>
              <a:rPr lang="en-US" altLang="es-AR" sz="2400" b="1" i="1" dirty="0">
                <a:latin typeface="Garamond" panose="02020404030301010803" pitchFamily="18" charset="0"/>
              </a:rPr>
              <a:t>just</a:t>
            </a:r>
            <a:r>
              <a:rPr lang="en-US" altLang="es-AR" sz="2400" dirty="0">
                <a:latin typeface="Garamond" panose="02020404030301010803" pitchFamily="18" charset="0"/>
              </a:rPr>
              <a:t>” to emphasize that two things are the same:</a:t>
            </a:r>
          </a:p>
          <a:p>
            <a:pPr eaLnBrk="1" hangingPunct="1">
              <a:buFontTx/>
              <a:buNone/>
            </a:pPr>
            <a:endParaRPr lang="en-US" altLang="es-AR" sz="2400" dirty="0">
              <a:latin typeface="Garamond" panose="02020404030301010803" pitchFamily="18" charset="0"/>
            </a:endParaRPr>
          </a:p>
          <a:p>
            <a:pPr algn="ctr" eaLnBrk="1" hangingPunct="1">
              <a:buFontTx/>
              <a:buNone/>
            </a:pPr>
            <a:r>
              <a:rPr lang="en-US" altLang="es-AR" sz="2400" dirty="0">
                <a:latin typeface="Garamond" panose="02020404030301010803" pitchFamily="18" charset="0"/>
              </a:rPr>
              <a:t>My room is </a:t>
            </a:r>
            <a:r>
              <a:rPr lang="en-US" altLang="es-AR" sz="2400" b="1" dirty="0">
                <a:latin typeface="Garamond" panose="02020404030301010803" pitchFamily="18" charset="0"/>
              </a:rPr>
              <a:t>just as </a:t>
            </a:r>
            <a:r>
              <a:rPr lang="en-US" altLang="es-AR" sz="2400" dirty="0">
                <a:latin typeface="Garamond" panose="02020404030301010803" pitchFamily="18" charset="0"/>
              </a:rPr>
              <a:t>big </a:t>
            </a:r>
            <a:r>
              <a:rPr lang="en-US" altLang="es-AR" sz="2400" b="1" dirty="0">
                <a:latin typeface="Garamond" panose="02020404030301010803" pitchFamily="18" charset="0"/>
              </a:rPr>
              <a:t>as</a:t>
            </a:r>
            <a:r>
              <a:rPr lang="en-US" altLang="es-AR" sz="2400" dirty="0">
                <a:latin typeface="Garamond" panose="02020404030301010803" pitchFamily="18" charset="0"/>
              </a:rPr>
              <a:t> yours.</a:t>
            </a:r>
          </a:p>
          <a:p>
            <a:pPr eaLnBrk="1" hangingPunct="1">
              <a:buFontTx/>
              <a:buBlip>
                <a:blip r:embed="rId2"/>
              </a:buBlip>
            </a:pPr>
            <a:endParaRPr lang="en-US" altLang="es-AR" sz="2400" dirty="0">
              <a:latin typeface="Garamond" panose="02020404030301010803" pitchFamily="18" charset="0"/>
            </a:endParaRPr>
          </a:p>
          <a:p>
            <a:pPr algn="just" eaLnBrk="1" hangingPunct="1">
              <a:buFontTx/>
              <a:buBlip>
                <a:blip r:embed="rId2"/>
              </a:buBlip>
            </a:pPr>
            <a:r>
              <a:rPr lang="en-US" altLang="es-AR" sz="2400" dirty="0">
                <a:latin typeface="Garamond" panose="02020404030301010803" pitchFamily="18" charset="0"/>
              </a:rPr>
              <a:t>When we want to show that two people, places, or things are very similar in some way but not the same, we can add “</a:t>
            </a:r>
            <a:r>
              <a:rPr lang="en-US" altLang="es-AR" sz="2400" b="1" dirty="0">
                <a:latin typeface="Garamond" panose="02020404030301010803" pitchFamily="18" charset="0"/>
              </a:rPr>
              <a:t>almost</a:t>
            </a:r>
            <a:r>
              <a:rPr lang="en-US" altLang="es-AR" sz="2400" dirty="0">
                <a:latin typeface="Garamond" panose="02020404030301010803" pitchFamily="18" charset="0"/>
              </a:rPr>
              <a:t>”:</a:t>
            </a:r>
          </a:p>
          <a:p>
            <a:pPr eaLnBrk="1" hangingPunct="1">
              <a:buFontTx/>
              <a:buNone/>
            </a:pPr>
            <a:endParaRPr lang="en-US" altLang="es-AR" sz="2400" dirty="0">
              <a:latin typeface="Garamond" panose="02020404030301010803" pitchFamily="18" charset="0"/>
            </a:endParaRPr>
          </a:p>
          <a:p>
            <a:pPr algn="ctr" eaLnBrk="1" hangingPunct="1">
              <a:buFontTx/>
              <a:buNone/>
            </a:pPr>
            <a:r>
              <a:rPr lang="en-US" altLang="es-AR" sz="2400" dirty="0">
                <a:latin typeface="Garamond" panose="02020404030301010803" pitchFamily="18" charset="0"/>
              </a:rPr>
              <a:t>Her new book is </a:t>
            </a:r>
            <a:r>
              <a:rPr lang="en-US" altLang="es-AR" sz="2400" b="1" dirty="0">
                <a:latin typeface="Garamond" panose="02020404030301010803" pitchFamily="18" charset="0"/>
              </a:rPr>
              <a:t>almost as</a:t>
            </a:r>
            <a:r>
              <a:rPr lang="en-US" altLang="es-AR" sz="2400" dirty="0">
                <a:latin typeface="Garamond" panose="02020404030301010803" pitchFamily="18" charset="0"/>
              </a:rPr>
              <a:t> interesting </a:t>
            </a:r>
            <a:r>
              <a:rPr lang="en-US" altLang="es-AR" sz="2400" b="1" dirty="0">
                <a:latin typeface="Garamond" panose="02020404030301010803" pitchFamily="18" charset="0"/>
              </a:rPr>
              <a:t>as</a:t>
            </a:r>
            <a:r>
              <a:rPr lang="en-US" altLang="es-AR" sz="2400" dirty="0">
                <a:latin typeface="Garamond" panose="02020404030301010803" pitchFamily="18" charset="0"/>
              </a:rPr>
              <a:t> the previous book.</a:t>
            </a:r>
          </a:p>
          <a:p>
            <a:pPr eaLnBrk="1" hangingPunct="1"/>
            <a:endParaRPr lang="es-ES_tradnl" altLang="es-AR" sz="2400" dirty="0">
              <a:latin typeface="Garamond" panose="02020404030301010803" pitchFamily="18" charset="0"/>
            </a:endParaRPr>
          </a:p>
        </p:txBody>
      </p:sp>
      <p:sp>
        <p:nvSpPr>
          <p:cNvPr id="4" name="6 Marcador de pie de página"/>
          <p:cNvSpPr>
            <a:spLocks noGrp="1"/>
          </p:cNvSpPr>
          <p:nvPr>
            <p:ph type="ftr" sz="quarter" idx="11"/>
          </p:nvPr>
        </p:nvSpPr>
        <p:spPr>
          <a:xfrm>
            <a:off x="6025" y="6501684"/>
            <a:ext cx="8821089"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_tradnl" altLang="es-AR" sz="1600" b="1" dirty="0">
                <a:latin typeface="Andalus" panose="02020603050405020304" pitchFamily="18" charset="-78"/>
                <a:cs typeface="Andalus" panose="02020603050405020304" pitchFamily="18" charset="-78"/>
              </a:rPr>
              <a:t>UTN -  FRVM                                 Lic. Evangelina Cecchel - Lic. Bibiana </a:t>
            </a:r>
            <a:r>
              <a:rPr lang="es-ES_tradnl" altLang="es-AR" sz="1600" b="1" dirty="0" err="1">
                <a:latin typeface="Andalus" panose="02020603050405020304" pitchFamily="18" charset="-78"/>
                <a:cs typeface="Andalus" panose="02020603050405020304" pitchFamily="18" charset="-78"/>
              </a:rPr>
              <a:t>Fernandez</a:t>
            </a:r>
            <a:endParaRPr lang="es-ES_tradnl" altLang="es-AR" sz="1600" b="1" dirty="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7259719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idx="1"/>
          </p:nvPr>
        </p:nvSpPr>
        <p:spPr>
          <a:xfrm>
            <a:off x="508653" y="896222"/>
            <a:ext cx="8229600" cy="5605462"/>
          </a:xfrm>
        </p:spPr>
        <p:txBody>
          <a:bodyPr>
            <a:normAutofit/>
          </a:bodyPr>
          <a:lstStyle/>
          <a:p>
            <a:pPr algn="just" eaLnBrk="1" hangingPunct="1">
              <a:buFontTx/>
              <a:buBlip>
                <a:blip r:embed="rId2"/>
              </a:buBlip>
            </a:pPr>
            <a:r>
              <a:rPr lang="en-US" altLang="es-AR" sz="2400" dirty="0">
                <a:latin typeface="Garamond" panose="02020404030301010803" pitchFamily="18" charset="0"/>
              </a:rPr>
              <a:t>We use “</a:t>
            </a:r>
            <a:r>
              <a:rPr lang="en-US" altLang="es-AR" sz="2400" b="1" dirty="0">
                <a:latin typeface="Garamond" panose="02020404030301010803" pitchFamily="18" charset="0"/>
              </a:rPr>
              <a:t>like</a:t>
            </a:r>
            <a:r>
              <a:rPr lang="en-US" altLang="es-AR" sz="2400" dirty="0">
                <a:latin typeface="Garamond" panose="02020404030301010803" pitchFamily="18" charset="0"/>
              </a:rPr>
              <a:t>” to compare people, places, or things to show that one noun is similar to another noun.</a:t>
            </a:r>
          </a:p>
          <a:p>
            <a:pPr eaLnBrk="1" hangingPunct="1">
              <a:buFontTx/>
              <a:buNone/>
            </a:pPr>
            <a:endParaRPr lang="en-US" altLang="es-AR" sz="2400" dirty="0">
              <a:latin typeface="Garamond" panose="02020404030301010803" pitchFamily="18" charset="0"/>
            </a:endParaRPr>
          </a:p>
          <a:p>
            <a:pPr algn="ctr" eaLnBrk="1" hangingPunct="1">
              <a:buFontTx/>
              <a:buNone/>
            </a:pPr>
            <a:r>
              <a:rPr lang="en-US" altLang="es-AR" sz="2400" dirty="0">
                <a:latin typeface="Garamond" panose="02020404030301010803" pitchFamily="18" charset="0"/>
              </a:rPr>
              <a:t>What is Tokyo </a:t>
            </a:r>
            <a:r>
              <a:rPr lang="en-US" altLang="es-AR" sz="2400" b="1" dirty="0">
                <a:latin typeface="Garamond" panose="02020404030301010803" pitchFamily="18" charset="0"/>
              </a:rPr>
              <a:t>like</a:t>
            </a:r>
            <a:r>
              <a:rPr lang="en-US" altLang="es-AR" sz="2400" dirty="0">
                <a:latin typeface="Garamond" panose="02020404030301010803" pitchFamily="18" charset="0"/>
              </a:rPr>
              <a:t>?</a:t>
            </a:r>
          </a:p>
          <a:p>
            <a:pPr algn="ctr" eaLnBrk="1" hangingPunct="1">
              <a:buFontTx/>
              <a:buNone/>
            </a:pPr>
            <a:r>
              <a:rPr lang="en-US" altLang="es-AR" sz="2400" dirty="0">
                <a:latin typeface="Garamond" panose="02020404030301010803" pitchFamily="18" charset="0"/>
              </a:rPr>
              <a:t>Tokyo is a lot </a:t>
            </a:r>
            <a:r>
              <a:rPr lang="en-US" altLang="es-AR" sz="2400" b="1" dirty="0">
                <a:latin typeface="Garamond" panose="02020404030301010803" pitchFamily="18" charset="0"/>
              </a:rPr>
              <a:t>like</a:t>
            </a:r>
            <a:r>
              <a:rPr lang="en-US" altLang="es-AR" sz="2400" dirty="0">
                <a:latin typeface="Garamond" panose="02020404030301010803" pitchFamily="18" charset="0"/>
              </a:rPr>
              <a:t> New York.</a:t>
            </a:r>
          </a:p>
          <a:p>
            <a:pPr eaLnBrk="1" hangingPunct="1">
              <a:buFontTx/>
              <a:buBlip>
                <a:blip r:embed="rId2"/>
              </a:buBlip>
            </a:pPr>
            <a:endParaRPr lang="en-US" altLang="es-AR" sz="2400" dirty="0">
              <a:latin typeface="Garamond" panose="02020404030301010803" pitchFamily="18" charset="0"/>
            </a:endParaRPr>
          </a:p>
          <a:p>
            <a:pPr algn="just" eaLnBrk="1" hangingPunct="1">
              <a:buFontTx/>
              <a:buBlip>
                <a:blip r:embed="rId2"/>
              </a:buBlip>
            </a:pPr>
            <a:r>
              <a:rPr lang="en-US" altLang="es-AR" sz="2400" dirty="0">
                <a:latin typeface="Garamond" panose="02020404030301010803" pitchFamily="18" charset="0"/>
              </a:rPr>
              <a:t>We can also use “</a:t>
            </a:r>
            <a:r>
              <a:rPr lang="en-US" altLang="es-AR" sz="2400" b="1" dirty="0">
                <a:latin typeface="Garamond" panose="02020404030301010803" pitchFamily="18" charset="0"/>
              </a:rPr>
              <a:t>both</a:t>
            </a:r>
            <a:r>
              <a:rPr lang="en-US" altLang="es-AR" sz="2400" dirty="0">
                <a:latin typeface="Garamond" panose="02020404030301010803" pitchFamily="18" charset="0"/>
              </a:rPr>
              <a:t>” to show that two people or things are similar.</a:t>
            </a:r>
          </a:p>
          <a:p>
            <a:pPr algn="ctr" eaLnBrk="1" hangingPunct="1">
              <a:buFontTx/>
              <a:buNone/>
            </a:pPr>
            <a:r>
              <a:rPr lang="en-US" altLang="es-AR" sz="2400" b="1" dirty="0">
                <a:latin typeface="Garamond" panose="02020404030301010803" pitchFamily="18" charset="0"/>
              </a:rPr>
              <a:t>Both</a:t>
            </a:r>
            <a:r>
              <a:rPr lang="en-US" altLang="es-AR" sz="2400" dirty="0">
                <a:latin typeface="Garamond" panose="02020404030301010803" pitchFamily="18" charset="0"/>
              </a:rPr>
              <a:t> cities are amazing.</a:t>
            </a:r>
          </a:p>
        </p:txBody>
      </p:sp>
      <p:sp>
        <p:nvSpPr>
          <p:cNvPr id="5" name="6 Marcador de pie de página"/>
          <p:cNvSpPr>
            <a:spLocks noGrp="1"/>
          </p:cNvSpPr>
          <p:nvPr>
            <p:ph type="ftr" sz="quarter" idx="11"/>
          </p:nvPr>
        </p:nvSpPr>
        <p:spPr>
          <a:xfrm>
            <a:off x="315306" y="6501684"/>
            <a:ext cx="8821089"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_tradnl" altLang="es-AR" sz="1600" b="1" dirty="0">
                <a:latin typeface="Andalus" panose="02020603050405020304" pitchFamily="18" charset="-78"/>
                <a:cs typeface="Andalus" panose="02020603050405020304" pitchFamily="18" charset="-78"/>
              </a:rPr>
              <a:t>UTN -  FRVM                                 Lic. Evangelina Cecchel - Lic. Bibiana </a:t>
            </a:r>
            <a:r>
              <a:rPr lang="es-ES_tradnl" altLang="es-AR" sz="1600" b="1" dirty="0" err="1">
                <a:latin typeface="Andalus" panose="02020603050405020304" pitchFamily="18" charset="-78"/>
                <a:cs typeface="Andalus" panose="02020603050405020304" pitchFamily="18" charset="-78"/>
              </a:rPr>
              <a:t>Fernandez</a:t>
            </a:r>
            <a:endParaRPr lang="es-ES_tradnl" altLang="es-AR" sz="1600" b="1" dirty="0">
              <a:latin typeface="Andalus" panose="02020603050405020304" pitchFamily="18" charset="-78"/>
              <a:cs typeface="Andalus" panose="02020603050405020304" pitchFamily="18" charset="-78"/>
            </a:endParaRPr>
          </a:p>
        </p:txBody>
      </p:sp>
      <p:pic>
        <p:nvPicPr>
          <p:cNvPr id="11268" name="Picture 4" descr="http://mixed-me.ca/wp-content/uploads/2015/01/azure_2cfa5f3bb801e7444d781fc922861c0c.jpg"/>
          <p:cNvPicPr>
            <a:picLocks noChangeAspect="1" noChangeArrowheads="1"/>
          </p:cNvPicPr>
          <p:nvPr/>
        </p:nvPicPr>
        <p:blipFill>
          <a:blip r:embed="rId3" cstate="print"/>
          <a:srcRect/>
          <a:stretch>
            <a:fillRect/>
          </a:stretch>
        </p:blipFill>
        <p:spPr bwMode="auto">
          <a:xfrm>
            <a:off x="6829481" y="4352085"/>
            <a:ext cx="1478467" cy="15918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286917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idx="1"/>
          </p:nvPr>
        </p:nvSpPr>
        <p:spPr>
          <a:xfrm>
            <a:off x="564776" y="1000997"/>
            <a:ext cx="8229600" cy="5976937"/>
          </a:xfrm>
        </p:spPr>
        <p:txBody>
          <a:bodyPr>
            <a:normAutofit/>
          </a:bodyPr>
          <a:lstStyle/>
          <a:p>
            <a:pPr algn="just" eaLnBrk="1" hangingPunct="1">
              <a:buFontTx/>
              <a:buBlip>
                <a:blip r:embed="rId2"/>
              </a:buBlip>
            </a:pPr>
            <a:r>
              <a:rPr lang="en-US" altLang="es-AR" sz="2400" dirty="0">
                <a:latin typeface="Garamond" panose="02020404030301010803" pitchFamily="18" charset="0"/>
              </a:rPr>
              <a:t>When the two nouns we compare are the same, we use “</a:t>
            </a:r>
            <a:r>
              <a:rPr lang="en-US" altLang="es-AR" sz="2400" b="1" dirty="0">
                <a:latin typeface="Garamond" panose="02020404030301010803" pitchFamily="18" charset="0"/>
              </a:rPr>
              <a:t>the same</a:t>
            </a:r>
            <a:r>
              <a:rPr lang="en-US" altLang="es-AR" sz="2400" dirty="0">
                <a:latin typeface="Garamond" panose="02020404030301010803" pitchFamily="18" charset="0"/>
              </a:rPr>
              <a:t>” or “</a:t>
            </a:r>
            <a:r>
              <a:rPr lang="en-US" altLang="es-AR" sz="2400" b="1" dirty="0">
                <a:latin typeface="Garamond" panose="02020404030301010803" pitchFamily="18" charset="0"/>
              </a:rPr>
              <a:t>the same as</a:t>
            </a:r>
            <a:r>
              <a:rPr lang="en-US" altLang="es-AR" sz="2400" dirty="0">
                <a:latin typeface="Garamond" panose="02020404030301010803" pitchFamily="18" charset="0"/>
              </a:rPr>
              <a:t>”:</a:t>
            </a:r>
          </a:p>
          <a:p>
            <a:pPr eaLnBrk="1" hangingPunct="1">
              <a:buFontTx/>
              <a:buNone/>
            </a:pPr>
            <a:endParaRPr lang="en-US" altLang="es-AR" sz="2400" dirty="0">
              <a:latin typeface="Garamond" panose="02020404030301010803" pitchFamily="18" charset="0"/>
            </a:endParaRPr>
          </a:p>
          <a:p>
            <a:pPr algn="ctr" eaLnBrk="1" hangingPunct="1">
              <a:buFontTx/>
              <a:buNone/>
            </a:pPr>
            <a:r>
              <a:rPr lang="en-US" altLang="es-AR" sz="2400" dirty="0">
                <a:latin typeface="Garamond" panose="02020404030301010803" pitchFamily="18" charset="0"/>
              </a:rPr>
              <a:t>I have </a:t>
            </a:r>
            <a:r>
              <a:rPr lang="en-US" altLang="es-AR" sz="2400" b="1" dirty="0">
                <a:latin typeface="Garamond" panose="02020404030301010803" pitchFamily="18" charset="0"/>
              </a:rPr>
              <a:t>the same</a:t>
            </a:r>
            <a:r>
              <a:rPr lang="en-US" altLang="es-AR" sz="2400" dirty="0">
                <a:latin typeface="Garamond" panose="02020404030301010803" pitchFamily="18" charset="0"/>
              </a:rPr>
              <a:t> teacher in my English class </a:t>
            </a:r>
            <a:r>
              <a:rPr lang="en-US" altLang="es-AR" sz="2400" b="1" dirty="0">
                <a:latin typeface="Garamond" panose="02020404030301010803" pitchFamily="18" charset="0"/>
              </a:rPr>
              <a:t>as</a:t>
            </a:r>
            <a:r>
              <a:rPr lang="en-US" altLang="es-AR" sz="2400" dirty="0">
                <a:latin typeface="Garamond" panose="02020404030301010803" pitchFamily="18" charset="0"/>
              </a:rPr>
              <a:t> my brother.</a:t>
            </a:r>
          </a:p>
          <a:p>
            <a:pPr eaLnBrk="1" hangingPunct="1">
              <a:buFontTx/>
              <a:buBlip>
                <a:blip r:embed="rId2"/>
              </a:buBlip>
            </a:pPr>
            <a:endParaRPr lang="en-US" altLang="es-AR" sz="2400" dirty="0">
              <a:latin typeface="Garamond" panose="02020404030301010803" pitchFamily="18" charset="0"/>
            </a:endParaRPr>
          </a:p>
          <a:p>
            <a:pPr algn="just" eaLnBrk="1" hangingPunct="1">
              <a:buFontTx/>
              <a:buBlip>
                <a:blip r:embed="rId2"/>
              </a:buBlip>
            </a:pPr>
            <a:r>
              <a:rPr lang="en-US" altLang="es-AR" sz="2400" dirty="0">
                <a:latin typeface="Garamond" panose="02020404030301010803" pitchFamily="18" charset="0"/>
              </a:rPr>
              <a:t>We can use “</a:t>
            </a:r>
            <a:r>
              <a:rPr lang="en-US" altLang="es-AR" sz="2400" b="1" dirty="0">
                <a:latin typeface="Garamond" panose="02020404030301010803" pitchFamily="18" charset="0"/>
              </a:rPr>
              <a:t>different from</a:t>
            </a:r>
            <a:r>
              <a:rPr lang="en-US" altLang="es-AR" sz="2400" dirty="0">
                <a:latin typeface="Garamond" panose="02020404030301010803" pitchFamily="18" charset="0"/>
              </a:rPr>
              <a:t>” to talk about things that are not the same:</a:t>
            </a:r>
          </a:p>
          <a:p>
            <a:pPr eaLnBrk="1" hangingPunct="1">
              <a:buFontTx/>
              <a:buNone/>
            </a:pPr>
            <a:endParaRPr lang="en-US" altLang="es-AR" sz="2400" dirty="0">
              <a:latin typeface="Garamond" panose="02020404030301010803" pitchFamily="18" charset="0"/>
            </a:endParaRPr>
          </a:p>
          <a:p>
            <a:pPr algn="ctr" eaLnBrk="1" hangingPunct="1">
              <a:buFontTx/>
              <a:buNone/>
            </a:pPr>
            <a:r>
              <a:rPr lang="en-US" altLang="es-AR" sz="2400" dirty="0">
                <a:latin typeface="Garamond" panose="02020404030301010803" pitchFamily="18" charset="0"/>
              </a:rPr>
              <a:t>                Sue is </a:t>
            </a:r>
            <a:r>
              <a:rPr lang="en-US" altLang="es-AR" sz="2400" b="1" dirty="0">
                <a:latin typeface="Garamond" panose="02020404030301010803" pitchFamily="18" charset="0"/>
              </a:rPr>
              <a:t>different from</a:t>
            </a:r>
            <a:r>
              <a:rPr lang="en-US" altLang="es-AR" sz="2400" dirty="0">
                <a:latin typeface="Garamond" panose="02020404030301010803" pitchFamily="18" charset="0"/>
              </a:rPr>
              <a:t> her sister. She is more serious.</a:t>
            </a:r>
          </a:p>
        </p:txBody>
      </p:sp>
      <p:sp>
        <p:nvSpPr>
          <p:cNvPr id="5" name="6 Marcador de pie de página"/>
          <p:cNvSpPr>
            <a:spLocks noGrp="1"/>
          </p:cNvSpPr>
          <p:nvPr>
            <p:ph type="ftr" sz="quarter" idx="11"/>
          </p:nvPr>
        </p:nvSpPr>
        <p:spPr>
          <a:xfrm>
            <a:off x="-74657" y="6501684"/>
            <a:ext cx="8821089"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_tradnl" altLang="es-AR" sz="1600" b="1" dirty="0">
                <a:latin typeface="Andalus" panose="02020603050405020304" pitchFamily="18" charset="-78"/>
                <a:cs typeface="Andalus" panose="02020603050405020304" pitchFamily="18" charset="-78"/>
              </a:rPr>
              <a:t>UTN -  FRVM                                 Lic. Evangelina Cecchel - Lic. Bibiana </a:t>
            </a:r>
            <a:r>
              <a:rPr lang="es-ES_tradnl" altLang="es-AR" sz="1600" b="1" dirty="0" err="1">
                <a:latin typeface="Andalus" panose="02020603050405020304" pitchFamily="18" charset="-78"/>
                <a:cs typeface="Andalus" panose="02020603050405020304" pitchFamily="18" charset="-78"/>
              </a:rPr>
              <a:t>Fernandez</a:t>
            </a:r>
            <a:endParaRPr lang="es-ES_tradnl" altLang="es-AR" sz="1600" b="1" dirty="0">
              <a:latin typeface="Andalus" panose="02020603050405020304" pitchFamily="18" charset="-78"/>
              <a:cs typeface="Andalus" panose="02020603050405020304" pitchFamily="18" charset="-78"/>
            </a:endParaRPr>
          </a:p>
        </p:txBody>
      </p:sp>
      <p:pic>
        <p:nvPicPr>
          <p:cNvPr id="12292" name="Picture 4" descr="http://www.tiptoplifestyle.com/wp-content/uploads/2014/05/being-different-f.jpg"/>
          <p:cNvPicPr>
            <a:picLocks noChangeAspect="1" noChangeArrowheads="1"/>
          </p:cNvPicPr>
          <p:nvPr/>
        </p:nvPicPr>
        <p:blipFill>
          <a:blip r:embed="rId3" cstate="print"/>
          <a:srcRect/>
          <a:stretch>
            <a:fillRect/>
          </a:stretch>
        </p:blipFill>
        <p:spPr bwMode="auto">
          <a:xfrm>
            <a:off x="645937" y="4236278"/>
            <a:ext cx="1152128" cy="1371146"/>
          </a:xfrm>
          <a:prstGeom prst="rect">
            <a:avLst/>
          </a:prstGeom>
          <a:ln>
            <a:noFill/>
          </a:ln>
          <a:effectLst>
            <a:softEdge rad="112500"/>
          </a:effectLst>
        </p:spPr>
      </p:pic>
      <p:pic>
        <p:nvPicPr>
          <p:cNvPr id="2" name="Imagen 1"/>
          <p:cNvPicPr>
            <a:picLocks noChangeAspect="1"/>
          </p:cNvPicPr>
          <p:nvPr/>
        </p:nvPicPr>
        <p:blipFill>
          <a:blip r:embed="rId4"/>
          <a:stretch>
            <a:fillRect/>
          </a:stretch>
        </p:blipFill>
        <p:spPr>
          <a:xfrm>
            <a:off x="-92449" y="2045354"/>
            <a:ext cx="1314450" cy="1019175"/>
          </a:xfrm>
          <a:prstGeom prst="rect">
            <a:avLst/>
          </a:prstGeom>
          <a:ln>
            <a:noFill/>
          </a:ln>
          <a:effectLst>
            <a:softEdge rad="112500"/>
          </a:effectLst>
        </p:spPr>
      </p:pic>
    </p:spTree>
    <p:extLst>
      <p:ext uri="{BB962C8B-B14F-4D97-AF65-F5344CB8AC3E}">
        <p14:creationId xmlns:p14="http://schemas.microsoft.com/office/powerpoint/2010/main" val="33106752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idx="1"/>
          </p:nvPr>
        </p:nvSpPr>
        <p:spPr>
          <a:xfrm>
            <a:off x="532333" y="853515"/>
            <a:ext cx="8229600" cy="6337300"/>
          </a:xfrm>
        </p:spPr>
        <p:txBody>
          <a:bodyPr>
            <a:normAutofit/>
          </a:bodyPr>
          <a:lstStyle/>
          <a:p>
            <a:pPr algn="ctr" eaLnBrk="1" hangingPunct="1">
              <a:buFontTx/>
              <a:buNone/>
            </a:pPr>
            <a:r>
              <a:rPr lang="en-US" altLang="es-AR" sz="2400" b="1" dirty="0">
                <a:latin typeface="Garamond" panose="02020404030301010803" pitchFamily="18" charset="0"/>
              </a:rPr>
              <a:t>Inequality: adjectives</a:t>
            </a:r>
            <a:endParaRPr lang="en-US" altLang="es-AR" sz="2400" dirty="0">
              <a:latin typeface="Garamond" panose="02020404030301010803" pitchFamily="18" charset="0"/>
            </a:endParaRPr>
          </a:p>
          <a:p>
            <a:pPr algn="just" eaLnBrk="1" hangingPunct="1">
              <a:buFontTx/>
              <a:buBlip>
                <a:blip r:embed="rId2"/>
              </a:buBlip>
            </a:pPr>
            <a:r>
              <a:rPr lang="en-US" altLang="es-AR" sz="2400" dirty="0">
                <a:latin typeface="Garamond" panose="02020404030301010803" pitchFamily="18" charset="0"/>
              </a:rPr>
              <a:t>We can show that two things are not equal using </a:t>
            </a:r>
            <a:r>
              <a:rPr lang="en-US" altLang="es-AR" sz="2400" b="1" dirty="0">
                <a:latin typeface="Garamond" panose="02020404030301010803" pitchFamily="18" charset="0"/>
              </a:rPr>
              <a:t>not + as + adjective + as</a:t>
            </a:r>
            <a:r>
              <a:rPr lang="en-US" altLang="es-AR" sz="2400" dirty="0">
                <a:latin typeface="Garamond" panose="02020404030301010803" pitchFamily="18" charset="0"/>
              </a:rPr>
              <a:t>. When we use this structure, the first thing mentioned is 'less' than the second thing. (The order of the things you are comparing is opposite to that used in comparisons with comparative adjectives).</a:t>
            </a:r>
          </a:p>
          <a:p>
            <a:pPr algn="ctr" eaLnBrk="1" hangingPunct="1">
              <a:buFontTx/>
              <a:buNone/>
            </a:pPr>
            <a:r>
              <a:rPr lang="en-US" altLang="es-AR" sz="2400" dirty="0">
                <a:latin typeface="Garamond" panose="02020404030301010803" pitchFamily="18" charset="0"/>
              </a:rPr>
              <a:t/>
            </a:r>
            <a:br>
              <a:rPr lang="en-US" altLang="es-AR" sz="2400" dirty="0">
                <a:latin typeface="Garamond" panose="02020404030301010803" pitchFamily="18" charset="0"/>
              </a:rPr>
            </a:br>
            <a:r>
              <a:rPr lang="en-US" altLang="es-AR" sz="2400" dirty="0">
                <a:latin typeface="Garamond" panose="02020404030301010803" pitchFamily="18" charset="0"/>
              </a:rPr>
              <a:t>This house </a:t>
            </a:r>
            <a:r>
              <a:rPr lang="en-US" altLang="es-AR" sz="2400" b="1" dirty="0">
                <a:latin typeface="Garamond" panose="02020404030301010803" pitchFamily="18" charset="0"/>
              </a:rPr>
              <a:t>isn't as</a:t>
            </a:r>
            <a:r>
              <a:rPr lang="en-US" altLang="es-AR" sz="2400" dirty="0">
                <a:latin typeface="Garamond" panose="02020404030301010803" pitchFamily="18" charset="0"/>
              </a:rPr>
              <a:t> big </a:t>
            </a:r>
            <a:r>
              <a:rPr lang="en-US" altLang="es-AR" sz="2400" b="1" dirty="0">
                <a:latin typeface="Garamond" panose="02020404030301010803" pitchFamily="18" charset="0"/>
              </a:rPr>
              <a:t>as</a:t>
            </a:r>
            <a:r>
              <a:rPr lang="en-US" altLang="es-AR" sz="2400" dirty="0">
                <a:latin typeface="Garamond" panose="02020404030301010803" pitchFamily="18" charset="0"/>
              </a:rPr>
              <a:t> the old one.</a:t>
            </a:r>
            <a:br>
              <a:rPr lang="en-US" altLang="es-AR" sz="2400" dirty="0">
                <a:latin typeface="Garamond" panose="02020404030301010803" pitchFamily="18" charset="0"/>
              </a:rPr>
            </a:br>
            <a:r>
              <a:rPr lang="en-US" altLang="es-AR" sz="2400" dirty="0">
                <a:latin typeface="Garamond" panose="02020404030301010803" pitchFamily="18" charset="0"/>
              </a:rPr>
              <a:t>(The old one is bigger than this one.)</a:t>
            </a:r>
            <a:br>
              <a:rPr lang="en-US" altLang="es-AR" sz="2400" dirty="0">
                <a:latin typeface="Garamond" panose="02020404030301010803" pitchFamily="18" charset="0"/>
              </a:rPr>
            </a:br>
            <a:endParaRPr lang="en-US" altLang="es-AR" sz="2400" dirty="0">
              <a:latin typeface="Garamond" panose="02020404030301010803" pitchFamily="18" charset="0"/>
            </a:endParaRPr>
          </a:p>
          <a:p>
            <a:pPr algn="ctr" eaLnBrk="1" hangingPunct="1">
              <a:buFontTx/>
              <a:buNone/>
            </a:pPr>
            <a:r>
              <a:rPr lang="en-US" altLang="es-AR" sz="2400" dirty="0">
                <a:latin typeface="Garamond" panose="02020404030301010803" pitchFamily="18" charset="0"/>
              </a:rPr>
              <a:t>Paris </a:t>
            </a:r>
            <a:r>
              <a:rPr lang="en-US" altLang="es-AR" sz="2400" b="1" dirty="0">
                <a:latin typeface="Garamond" panose="02020404030301010803" pitchFamily="18" charset="0"/>
              </a:rPr>
              <a:t>isn't as</a:t>
            </a:r>
            <a:r>
              <a:rPr lang="en-US" altLang="es-AR" sz="2400" dirty="0">
                <a:latin typeface="Garamond" panose="02020404030301010803" pitchFamily="18" charset="0"/>
              </a:rPr>
              <a:t> big </a:t>
            </a:r>
            <a:r>
              <a:rPr lang="en-US" altLang="es-AR" sz="2400" b="1" dirty="0">
                <a:latin typeface="Garamond" panose="02020404030301010803" pitchFamily="18" charset="0"/>
              </a:rPr>
              <a:t>as</a:t>
            </a:r>
            <a:r>
              <a:rPr lang="en-US" altLang="es-AR" sz="2400" dirty="0">
                <a:latin typeface="Garamond" panose="02020404030301010803" pitchFamily="18" charset="0"/>
              </a:rPr>
              <a:t> Tokyo</a:t>
            </a:r>
            <a:br>
              <a:rPr lang="en-US" altLang="es-AR" sz="2400" dirty="0">
                <a:latin typeface="Garamond" panose="02020404030301010803" pitchFamily="18" charset="0"/>
              </a:rPr>
            </a:br>
            <a:r>
              <a:rPr lang="en-US" altLang="es-AR" sz="2400" dirty="0">
                <a:latin typeface="Garamond" panose="02020404030301010803" pitchFamily="18" charset="0"/>
              </a:rPr>
              <a:t>(Tokyo is bigger than Paris.) </a:t>
            </a:r>
          </a:p>
        </p:txBody>
      </p:sp>
      <p:sp>
        <p:nvSpPr>
          <p:cNvPr id="6" name="6 Marcador de pie de página"/>
          <p:cNvSpPr>
            <a:spLocks noGrp="1"/>
          </p:cNvSpPr>
          <p:nvPr>
            <p:ph type="ftr" sz="quarter" idx="11"/>
          </p:nvPr>
        </p:nvSpPr>
        <p:spPr>
          <a:xfrm>
            <a:off x="180836" y="6501684"/>
            <a:ext cx="8821089"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_tradnl" altLang="es-AR" sz="1600" b="1" dirty="0">
                <a:latin typeface="Andalus" panose="02020603050405020304" pitchFamily="18" charset="-78"/>
                <a:cs typeface="Andalus" panose="02020603050405020304" pitchFamily="18" charset="-78"/>
              </a:rPr>
              <a:t>UTN -  FRVM                                 Lic. Evangelina Cecchel - Lic. Bibiana </a:t>
            </a:r>
            <a:r>
              <a:rPr lang="es-ES_tradnl" altLang="es-AR" sz="1600" b="1" dirty="0" err="1">
                <a:latin typeface="Andalus" panose="02020603050405020304" pitchFamily="18" charset="-78"/>
                <a:cs typeface="Andalus" panose="02020603050405020304" pitchFamily="18" charset="-78"/>
              </a:rPr>
              <a:t>Fernandez</a:t>
            </a:r>
            <a:endParaRPr lang="es-ES_tradnl" altLang="es-AR" sz="1600" b="1" dirty="0">
              <a:latin typeface="Andalus" panose="02020603050405020304" pitchFamily="18" charset="-78"/>
              <a:cs typeface="Andalus" panose="02020603050405020304" pitchFamily="18" charset="-78"/>
            </a:endParaRPr>
          </a:p>
        </p:txBody>
      </p:sp>
      <p:pic>
        <p:nvPicPr>
          <p:cNvPr id="6146" name="Picture 2" descr="http://periodiconmx.com/wp-content/uploads/2015/04/pari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89980">
            <a:off x="410534" y="4449235"/>
            <a:ext cx="1895502" cy="1346028"/>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6148" name="Picture 4" descr="https://www.intermundial.es/blog/wp-content/uploads/2015/10/tokio-tow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808775">
            <a:off x="6819157" y="4527889"/>
            <a:ext cx="1825978" cy="1217927"/>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8495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idx="1"/>
          </p:nvPr>
        </p:nvSpPr>
        <p:spPr>
          <a:xfrm>
            <a:off x="497540" y="467970"/>
            <a:ext cx="8296835" cy="5852148"/>
          </a:xfrm>
        </p:spPr>
        <p:txBody>
          <a:bodyPr>
            <a:normAutofit lnSpcReduction="10000"/>
          </a:bodyPr>
          <a:lstStyle/>
          <a:p>
            <a:pPr algn="just" eaLnBrk="1" hangingPunct="1">
              <a:lnSpc>
                <a:spcPct val="80000"/>
              </a:lnSpc>
              <a:buFontTx/>
              <a:buNone/>
            </a:pPr>
            <a:r>
              <a:rPr lang="en-US" altLang="es-AR" sz="2400" dirty="0">
                <a:latin typeface="Garamond" panose="02020404030301010803" pitchFamily="18" charset="0"/>
              </a:rPr>
              <a:t>	Examples: </a:t>
            </a:r>
          </a:p>
          <a:p>
            <a:pPr algn="just" eaLnBrk="1" hangingPunct="1">
              <a:lnSpc>
                <a:spcPct val="80000"/>
              </a:lnSpc>
              <a:buFontTx/>
              <a:buNone/>
            </a:pPr>
            <a:r>
              <a:rPr lang="en-US" altLang="es-AR" sz="2400" dirty="0">
                <a:latin typeface="Garamond" panose="02020404030301010803" pitchFamily="18" charset="0"/>
              </a:rPr>
              <a:t>	1. The house at the corner of the street is _________ (big +) all the houses on the street. </a:t>
            </a:r>
          </a:p>
          <a:p>
            <a:pPr algn="just" eaLnBrk="1" hangingPunct="1">
              <a:lnSpc>
                <a:spcPct val="80000"/>
              </a:lnSpc>
              <a:buFontTx/>
              <a:buNone/>
            </a:pPr>
            <a:r>
              <a:rPr lang="en-US" altLang="es-AR" sz="2400" dirty="0">
                <a:latin typeface="Garamond" panose="02020404030301010803" pitchFamily="18" charset="0"/>
              </a:rPr>
              <a:t>	2. German lessons are ____________ (interesting -) English ones! </a:t>
            </a:r>
          </a:p>
          <a:p>
            <a:pPr algn="just" eaLnBrk="1" hangingPunct="1">
              <a:lnSpc>
                <a:spcPct val="80000"/>
              </a:lnSpc>
              <a:buFontTx/>
              <a:buNone/>
            </a:pPr>
            <a:r>
              <a:rPr lang="en-US" altLang="es-AR" sz="2400" dirty="0">
                <a:latin typeface="Garamond" panose="02020404030301010803" pitchFamily="18" charset="0"/>
              </a:rPr>
              <a:t>	3. That park is  __________(verdant +) the one that is near my brother's school. </a:t>
            </a:r>
          </a:p>
          <a:p>
            <a:pPr algn="just" eaLnBrk="1" hangingPunct="1">
              <a:lnSpc>
                <a:spcPct val="80000"/>
              </a:lnSpc>
              <a:buFontTx/>
              <a:buNone/>
            </a:pPr>
            <a:r>
              <a:rPr lang="en-US" altLang="es-AR" sz="2400" dirty="0">
                <a:latin typeface="Garamond" panose="02020404030301010803" pitchFamily="18" charset="0"/>
              </a:rPr>
              <a:t>	4. Tom is __________ (lazy +) his sister, who works a lot. </a:t>
            </a:r>
          </a:p>
          <a:p>
            <a:pPr algn="just" eaLnBrk="1" hangingPunct="1">
              <a:lnSpc>
                <a:spcPct val="80000"/>
              </a:lnSpc>
              <a:buFontTx/>
              <a:buNone/>
            </a:pPr>
            <a:r>
              <a:rPr lang="en-US" altLang="es-AR" sz="2400" dirty="0">
                <a:latin typeface="Garamond" panose="02020404030301010803" pitchFamily="18" charset="0"/>
              </a:rPr>
              <a:t>	5. Peter is ______________ (combative =) his father : they never give up. </a:t>
            </a:r>
          </a:p>
          <a:p>
            <a:pPr algn="just" eaLnBrk="1" hangingPunct="1">
              <a:lnSpc>
                <a:spcPct val="80000"/>
              </a:lnSpc>
              <a:buFontTx/>
              <a:buNone/>
            </a:pPr>
            <a:r>
              <a:rPr lang="en-US" altLang="es-AR" sz="2400" dirty="0">
                <a:latin typeface="Garamond" panose="02020404030301010803" pitchFamily="18" charset="0"/>
              </a:rPr>
              <a:t>	6. The sofa we've just bought is _________ (comfortable -) the one we had before.</a:t>
            </a:r>
          </a:p>
          <a:p>
            <a:pPr algn="just" eaLnBrk="1" hangingPunct="1">
              <a:lnSpc>
                <a:spcPct val="80000"/>
              </a:lnSpc>
              <a:buFontTx/>
              <a:buNone/>
            </a:pPr>
            <a:r>
              <a:rPr lang="en-US" altLang="es-AR" sz="2400" dirty="0">
                <a:latin typeface="Garamond" panose="02020404030301010803" pitchFamily="18" charset="0"/>
              </a:rPr>
              <a:t>	7. Julie tried to do her best but unfortunately for her, things are ___________ (bad +) before.</a:t>
            </a:r>
          </a:p>
          <a:p>
            <a:pPr algn="just" eaLnBrk="1" hangingPunct="1">
              <a:lnSpc>
                <a:spcPct val="80000"/>
              </a:lnSpc>
              <a:buFontTx/>
              <a:buNone/>
            </a:pPr>
            <a:r>
              <a:rPr lang="en-US" altLang="es-AR" sz="2400" dirty="0">
                <a:latin typeface="Garamond" panose="02020404030301010803" pitchFamily="18" charset="0"/>
              </a:rPr>
              <a:t>	8. She is  ____________ (hardworking -) her classmates: she's lazy so she doesn't learn and cheats.</a:t>
            </a:r>
          </a:p>
          <a:p>
            <a:pPr algn="just" eaLnBrk="1" hangingPunct="1">
              <a:lnSpc>
                <a:spcPct val="80000"/>
              </a:lnSpc>
              <a:buFontTx/>
              <a:buNone/>
            </a:pPr>
            <a:r>
              <a:rPr lang="en-US" altLang="es-AR" sz="2400" dirty="0">
                <a:latin typeface="Garamond" panose="02020404030301010803" pitchFamily="18" charset="0"/>
              </a:rPr>
              <a:t> </a:t>
            </a:r>
            <a:br>
              <a:rPr lang="en-US" altLang="es-AR" sz="2400" dirty="0">
                <a:latin typeface="Garamond" panose="02020404030301010803" pitchFamily="18" charset="0"/>
              </a:rPr>
            </a:br>
            <a:endParaRPr lang="en-US" altLang="es-AR" sz="2400" dirty="0">
              <a:latin typeface="Garamond" panose="02020404030301010803" pitchFamily="18" charset="0"/>
            </a:endParaRPr>
          </a:p>
        </p:txBody>
      </p:sp>
      <p:sp>
        <p:nvSpPr>
          <p:cNvPr id="4" name="6 Marcador de pie de página"/>
          <p:cNvSpPr>
            <a:spLocks noGrp="1"/>
          </p:cNvSpPr>
          <p:nvPr>
            <p:ph type="ftr" sz="quarter" idx="11"/>
          </p:nvPr>
        </p:nvSpPr>
        <p:spPr>
          <a:xfrm>
            <a:off x="463223" y="6501684"/>
            <a:ext cx="8821089"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_tradnl" altLang="es-AR" sz="1600" b="1" dirty="0">
                <a:latin typeface="Andalus" panose="02020603050405020304" pitchFamily="18" charset="-78"/>
                <a:cs typeface="Andalus" panose="02020603050405020304" pitchFamily="18" charset="-78"/>
              </a:rPr>
              <a:t>UTN -  FRVM                                 Lic. Evangelina Cecchel - Lic. Bibiana </a:t>
            </a:r>
            <a:r>
              <a:rPr lang="es-ES_tradnl" altLang="es-AR" sz="1600" b="1" dirty="0" err="1">
                <a:latin typeface="Andalus" panose="02020603050405020304" pitchFamily="18" charset="-78"/>
                <a:cs typeface="Andalus" panose="02020603050405020304" pitchFamily="18" charset="-78"/>
              </a:rPr>
              <a:t>Fernandez</a:t>
            </a:r>
            <a:endParaRPr lang="es-ES_tradnl" altLang="es-AR" sz="1600" b="1" dirty="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42292418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987075" y="787590"/>
            <a:ext cx="2097318" cy="1143000"/>
          </a:xfrm>
        </p:spPr>
        <p:txBody>
          <a:bodyPr>
            <a:normAutofit/>
          </a:bodyPr>
          <a:lstStyle/>
          <a:p>
            <a:pPr algn="just" eaLnBrk="1" hangingPunct="1"/>
            <a:r>
              <a:rPr lang="es-ES_tradnl" altLang="es-AR" sz="1800" b="1" dirty="0">
                <a:latin typeface="Adobe Garamond Pro" pitchFamily="18" charset="0"/>
              </a:rPr>
              <a:t>Peugeot 308  - Toyota </a:t>
            </a:r>
            <a:r>
              <a:rPr lang="es-ES_tradnl" altLang="es-AR" sz="1800" b="1" dirty="0" err="1">
                <a:latin typeface="Adobe Garamond Pro" pitchFamily="18" charset="0"/>
              </a:rPr>
              <a:t>Corolla</a:t>
            </a:r>
            <a:r>
              <a:rPr lang="es-ES_tradnl" altLang="es-AR" sz="1800" b="1" dirty="0">
                <a:latin typeface="Adobe Garamond Pro" pitchFamily="18" charset="0"/>
              </a:rPr>
              <a:t> 2016</a:t>
            </a:r>
          </a:p>
        </p:txBody>
      </p:sp>
      <p:sp>
        <p:nvSpPr>
          <p:cNvPr id="16387" name="Rectangle 3"/>
          <p:cNvSpPr>
            <a:spLocks noGrp="1" noChangeArrowheads="1"/>
          </p:cNvSpPr>
          <p:nvPr>
            <p:ph idx="1"/>
          </p:nvPr>
        </p:nvSpPr>
        <p:spPr>
          <a:xfrm>
            <a:off x="501532" y="3858155"/>
            <a:ext cx="3545681" cy="1303701"/>
          </a:xfrm>
        </p:spPr>
        <p:txBody>
          <a:bodyPr>
            <a:normAutofit/>
          </a:bodyPr>
          <a:lstStyle/>
          <a:p>
            <a:pPr algn="ctr" eaLnBrk="1" hangingPunct="1">
              <a:lnSpc>
                <a:spcPct val="90000"/>
              </a:lnSpc>
            </a:pPr>
            <a:r>
              <a:rPr lang="en-US" altLang="es-AR" sz="2000" dirty="0">
                <a:latin typeface="Adobe Garamond Pro" pitchFamily="18" charset="0"/>
              </a:rPr>
              <a:t>expensive / cheap</a:t>
            </a:r>
          </a:p>
          <a:p>
            <a:pPr algn="ctr" eaLnBrk="1" hangingPunct="1">
              <a:lnSpc>
                <a:spcPct val="90000"/>
              </a:lnSpc>
            </a:pPr>
            <a:r>
              <a:rPr lang="en-US" altLang="es-AR" sz="2000" dirty="0">
                <a:latin typeface="Adobe Garamond Pro" pitchFamily="18" charset="0"/>
              </a:rPr>
              <a:t>comfortable / uncomfortable</a:t>
            </a:r>
          </a:p>
          <a:p>
            <a:pPr algn="ctr" eaLnBrk="1" hangingPunct="1">
              <a:lnSpc>
                <a:spcPct val="90000"/>
              </a:lnSpc>
            </a:pPr>
            <a:r>
              <a:rPr lang="en-US" altLang="es-AR" sz="2000" dirty="0">
                <a:latin typeface="Adobe Garamond Pro" pitchFamily="18" charset="0"/>
              </a:rPr>
              <a:t>new / old</a:t>
            </a:r>
          </a:p>
          <a:p>
            <a:pPr eaLnBrk="1" hangingPunct="1">
              <a:lnSpc>
                <a:spcPct val="90000"/>
              </a:lnSpc>
            </a:pPr>
            <a:endParaRPr lang="en-US" altLang="es-AR" sz="2000" dirty="0">
              <a:latin typeface="Adobe Garamond Pro" pitchFamily="18" charset="0"/>
            </a:endParaRPr>
          </a:p>
          <a:p>
            <a:pPr eaLnBrk="1" hangingPunct="1">
              <a:lnSpc>
                <a:spcPct val="90000"/>
              </a:lnSpc>
            </a:pPr>
            <a:endParaRPr lang="en-US" altLang="es-AR" sz="2000" dirty="0"/>
          </a:p>
        </p:txBody>
      </p:sp>
      <p:sp>
        <p:nvSpPr>
          <p:cNvPr id="12" name="6 Marcador de pie de página"/>
          <p:cNvSpPr>
            <a:spLocks noGrp="1"/>
          </p:cNvSpPr>
          <p:nvPr>
            <p:ph type="ftr" sz="quarter" idx="11"/>
          </p:nvPr>
        </p:nvSpPr>
        <p:spPr>
          <a:xfrm>
            <a:off x="194283" y="6501684"/>
            <a:ext cx="8821089"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_tradnl" altLang="es-AR" sz="1600" b="1" dirty="0">
                <a:latin typeface="Andalus" panose="02020603050405020304" pitchFamily="18" charset="-78"/>
                <a:cs typeface="Andalus" panose="02020603050405020304" pitchFamily="18" charset="-78"/>
              </a:rPr>
              <a:t>UTN -  FRVM                                 Lic. Evangelina Cecchel - Lic. Bibiana </a:t>
            </a:r>
            <a:r>
              <a:rPr lang="es-ES_tradnl" altLang="es-AR" sz="1600" b="1" dirty="0" err="1">
                <a:latin typeface="Andalus" panose="02020603050405020304" pitchFamily="18" charset="-78"/>
                <a:cs typeface="Andalus" panose="02020603050405020304" pitchFamily="18" charset="-78"/>
              </a:rPr>
              <a:t>Fernandez</a:t>
            </a:r>
            <a:endParaRPr lang="es-ES_tradnl" altLang="es-AR" sz="1600" b="1" dirty="0">
              <a:latin typeface="Andalus" panose="02020603050405020304" pitchFamily="18" charset="-78"/>
              <a:cs typeface="Andalus" panose="02020603050405020304" pitchFamily="18" charset="-78"/>
            </a:endParaRPr>
          </a:p>
        </p:txBody>
      </p:sp>
      <p:pic>
        <p:nvPicPr>
          <p:cNvPr id="15365" name="Picture 5"/>
          <p:cNvPicPr>
            <a:picLocks noChangeAspect="1" noChangeArrowheads="1"/>
          </p:cNvPicPr>
          <p:nvPr/>
        </p:nvPicPr>
        <p:blipFill>
          <a:blip r:embed="rId2"/>
          <a:srcRect/>
          <a:stretch>
            <a:fillRect/>
          </a:stretch>
        </p:blipFill>
        <p:spPr bwMode="auto">
          <a:xfrm rot="21099228">
            <a:off x="429486" y="2051521"/>
            <a:ext cx="1760479" cy="129145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4098" name="Picture 2" descr="https://acs2.blob.core.windows.net/imgcatalogo/xl/VA_eadb50fea74c4f30ba91d8adf5bbdb2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662247">
            <a:off x="2315219" y="2111638"/>
            <a:ext cx="2039121" cy="1529341"/>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a:xfrm>
            <a:off x="4481878" y="938249"/>
            <a:ext cx="4475721" cy="6477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Font typeface="Wingdings" panose="05000000000000000000" pitchFamily="2" charset="2"/>
              <a:buNone/>
            </a:pPr>
            <a:r>
              <a:rPr lang="es-ES_tradnl" altLang="es-AR" sz="1800" b="1" dirty="0">
                <a:latin typeface="Adobe Garamond Pro" pitchFamily="18" charset="0"/>
              </a:rPr>
              <a:t/>
            </a:r>
            <a:br>
              <a:rPr lang="es-ES_tradnl" altLang="es-AR" sz="1800" b="1" dirty="0">
                <a:latin typeface="Adobe Garamond Pro" pitchFamily="18" charset="0"/>
              </a:rPr>
            </a:br>
            <a:r>
              <a:rPr lang="es-ES_tradnl" altLang="es-AR" sz="1800" b="1" dirty="0">
                <a:latin typeface="Adobe Garamond Pro" pitchFamily="18" charset="0"/>
              </a:rPr>
              <a:t/>
            </a:r>
            <a:br>
              <a:rPr lang="es-ES_tradnl" altLang="es-AR" sz="1800" b="1" dirty="0">
                <a:latin typeface="Adobe Garamond Pro" pitchFamily="18" charset="0"/>
              </a:rPr>
            </a:br>
            <a:r>
              <a:rPr lang="es-ES_tradnl" altLang="es-AR" sz="1800" b="1" dirty="0">
                <a:latin typeface="Adobe Garamond Pro" pitchFamily="18" charset="0"/>
              </a:rPr>
              <a:t>Samsung Galaxy S3 – Samsung Galaxy S7 </a:t>
            </a:r>
            <a:br>
              <a:rPr lang="es-ES_tradnl" altLang="es-AR" sz="1800" b="1" dirty="0">
                <a:latin typeface="Adobe Garamond Pro" pitchFamily="18" charset="0"/>
              </a:rPr>
            </a:br>
            <a:r>
              <a:rPr lang="es-ES_tradnl" altLang="es-AR" sz="1800" b="1" dirty="0">
                <a:latin typeface="Adobe Garamond Pro" pitchFamily="18" charset="0"/>
              </a:rPr>
              <a:t/>
            </a:r>
            <a:br>
              <a:rPr lang="es-ES_tradnl" altLang="es-AR" sz="1800" b="1" dirty="0">
                <a:latin typeface="Adobe Garamond Pro" pitchFamily="18" charset="0"/>
              </a:rPr>
            </a:br>
            <a:endParaRPr lang="es-ES_tradnl" altLang="es-AR" sz="1800" b="1" dirty="0">
              <a:latin typeface="Adobe Garamond Pro" pitchFamily="18" charset="0"/>
            </a:endParaRPr>
          </a:p>
        </p:txBody>
      </p:sp>
      <p:pic>
        <p:nvPicPr>
          <p:cNvPr id="9" name="Picture 5"/>
          <p:cNvPicPr>
            <a:picLocks noChangeAspect="1" noChangeArrowheads="1"/>
          </p:cNvPicPr>
          <p:nvPr/>
        </p:nvPicPr>
        <p:blipFill>
          <a:blip r:embed="rId4" cstate="print"/>
          <a:srcRect/>
          <a:stretch>
            <a:fillRect/>
          </a:stretch>
        </p:blipFill>
        <p:spPr bwMode="auto">
          <a:xfrm rot="20759796">
            <a:off x="4754890" y="2030867"/>
            <a:ext cx="1855187" cy="1226807"/>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2" descr="http://techgadgetcentral.com/wp-content/uploads/2015/05/Samsung-Galaxy-S7.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98108">
            <a:off x="6661753" y="2006162"/>
            <a:ext cx="2205285" cy="123863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1" name="Rectangle 6"/>
          <p:cNvSpPr txBox="1">
            <a:spLocks noChangeArrowheads="1"/>
          </p:cNvSpPr>
          <p:nvPr/>
        </p:nvSpPr>
        <p:spPr>
          <a:xfrm>
            <a:off x="5269135" y="3806119"/>
            <a:ext cx="2923614" cy="1635220"/>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es-AR" sz="2000" dirty="0">
                <a:latin typeface="Adobe Garamond Pro" pitchFamily="18" charset="0"/>
              </a:rPr>
              <a:t>expensive / cheap</a:t>
            </a:r>
          </a:p>
          <a:p>
            <a:pPr algn="ctr"/>
            <a:r>
              <a:rPr lang="en-US" altLang="es-AR" sz="2000" dirty="0">
                <a:latin typeface="Adobe Garamond Pro" pitchFamily="18" charset="0"/>
              </a:rPr>
              <a:t>New / old</a:t>
            </a:r>
          </a:p>
          <a:p>
            <a:pPr algn="ctr"/>
            <a:r>
              <a:rPr lang="en-US" altLang="es-AR" sz="2000" dirty="0">
                <a:latin typeface="Adobe Garamond Pro" pitchFamily="18" charset="0"/>
              </a:rPr>
              <a:t>Big / small</a:t>
            </a:r>
          </a:p>
        </p:txBody>
      </p:sp>
    </p:spTree>
    <p:extLst>
      <p:ext uri="{BB962C8B-B14F-4D97-AF65-F5344CB8AC3E}">
        <p14:creationId xmlns:p14="http://schemas.microsoft.com/office/powerpoint/2010/main" val="11846033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12310" y="773834"/>
            <a:ext cx="4648200" cy="1143000"/>
          </a:xfrm>
        </p:spPr>
        <p:txBody>
          <a:bodyPr>
            <a:normAutofit/>
          </a:bodyPr>
          <a:lstStyle/>
          <a:p>
            <a:pPr eaLnBrk="1" hangingPunct="1"/>
            <a:r>
              <a:rPr lang="en-US" altLang="es-AR" sz="1800" b="1" dirty="0">
                <a:latin typeface="Adobe Garamond Pro" pitchFamily="18" charset="0"/>
              </a:rPr>
              <a:t>The Statue of Liberty – The Eiffel Tower</a:t>
            </a:r>
          </a:p>
        </p:txBody>
      </p:sp>
      <p:sp>
        <p:nvSpPr>
          <p:cNvPr id="19459" name="Rectangle 3"/>
          <p:cNvSpPr>
            <a:spLocks noGrp="1" noChangeArrowheads="1"/>
          </p:cNvSpPr>
          <p:nvPr>
            <p:ph idx="1"/>
          </p:nvPr>
        </p:nvSpPr>
        <p:spPr>
          <a:xfrm>
            <a:off x="393799" y="3902500"/>
            <a:ext cx="4285222" cy="1127778"/>
          </a:xfrm>
        </p:spPr>
        <p:txBody>
          <a:bodyPr>
            <a:normAutofit/>
          </a:bodyPr>
          <a:lstStyle/>
          <a:p>
            <a:pPr eaLnBrk="1" hangingPunct="1">
              <a:buFontTx/>
              <a:buNone/>
            </a:pPr>
            <a:r>
              <a:rPr lang="en-US" altLang="es-AR" sz="2000" dirty="0">
                <a:latin typeface="Adobe Garamond Pro" pitchFamily="18" charset="0"/>
              </a:rPr>
              <a:t>	93 </a:t>
            </a:r>
            <a:r>
              <a:rPr lang="en-US" altLang="es-AR" sz="2000" dirty="0" err="1">
                <a:latin typeface="Adobe Garamond Pro" pitchFamily="18" charset="0"/>
              </a:rPr>
              <a:t>mts</a:t>
            </a:r>
            <a:r>
              <a:rPr lang="en-US" altLang="es-AR" sz="2000" dirty="0">
                <a:latin typeface="Adobe Garamond Pro" pitchFamily="18" charset="0"/>
              </a:rPr>
              <a:t>	                        324 </a:t>
            </a:r>
            <a:r>
              <a:rPr lang="en-US" altLang="es-AR" sz="2000" dirty="0" err="1">
                <a:latin typeface="Adobe Garamond Pro" pitchFamily="18" charset="0"/>
              </a:rPr>
              <a:t>mts</a:t>
            </a:r>
            <a:endParaRPr lang="en-US" altLang="es-AR" sz="2000" dirty="0">
              <a:latin typeface="Adobe Garamond Pro" pitchFamily="18" charset="0"/>
            </a:endParaRPr>
          </a:p>
          <a:p>
            <a:pPr eaLnBrk="1" hangingPunct="1">
              <a:buFontTx/>
              <a:buNone/>
            </a:pPr>
            <a:r>
              <a:rPr lang="en-US" altLang="es-AR" sz="2000" dirty="0">
                <a:latin typeface="Adobe Garamond Pro" pitchFamily="18" charset="0"/>
              </a:rPr>
              <a:t>October 28, 1886        March 31, 1889</a:t>
            </a:r>
          </a:p>
        </p:txBody>
      </p:sp>
      <p:sp>
        <p:nvSpPr>
          <p:cNvPr id="11" name="6 Marcador de pie de página"/>
          <p:cNvSpPr>
            <a:spLocks noGrp="1"/>
          </p:cNvSpPr>
          <p:nvPr>
            <p:ph type="ftr" sz="quarter" idx="11"/>
          </p:nvPr>
        </p:nvSpPr>
        <p:spPr>
          <a:xfrm>
            <a:off x="167389" y="6501684"/>
            <a:ext cx="8821089"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_tradnl" altLang="es-AR" sz="1600" b="1" dirty="0">
                <a:latin typeface="Andalus" panose="02020603050405020304" pitchFamily="18" charset="-78"/>
                <a:cs typeface="Andalus" panose="02020603050405020304" pitchFamily="18" charset="-78"/>
              </a:rPr>
              <a:t>UTN -  FRVM                                 Lic. Evangelina Cecchel - Lic. Bibiana </a:t>
            </a:r>
            <a:r>
              <a:rPr lang="es-ES_tradnl" altLang="es-AR" sz="1600" b="1" dirty="0" err="1">
                <a:latin typeface="Andalus" panose="02020603050405020304" pitchFamily="18" charset="-78"/>
                <a:cs typeface="Andalus" panose="02020603050405020304" pitchFamily="18" charset="-78"/>
              </a:rPr>
              <a:t>Fernandez</a:t>
            </a:r>
            <a:endParaRPr lang="es-ES_tradnl" altLang="es-AR" sz="1600" b="1" dirty="0">
              <a:latin typeface="Andalus" panose="02020603050405020304" pitchFamily="18" charset="-78"/>
              <a:cs typeface="Andalus" panose="02020603050405020304" pitchFamily="18" charset="-78"/>
            </a:endParaRPr>
          </a:p>
        </p:txBody>
      </p:sp>
      <p:pic>
        <p:nvPicPr>
          <p:cNvPr id="18436" name="Picture 4"/>
          <p:cNvPicPr>
            <a:picLocks noChangeAspect="1" noChangeArrowheads="1"/>
          </p:cNvPicPr>
          <p:nvPr/>
        </p:nvPicPr>
        <p:blipFill>
          <a:blip r:embed="rId2" cstate="print"/>
          <a:srcRect/>
          <a:stretch>
            <a:fillRect/>
          </a:stretch>
        </p:blipFill>
        <p:spPr bwMode="auto">
          <a:xfrm>
            <a:off x="2470091" y="1665345"/>
            <a:ext cx="1433655" cy="19095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437" name="Picture 5"/>
          <p:cNvPicPr>
            <a:picLocks noChangeAspect="1" noChangeArrowheads="1"/>
          </p:cNvPicPr>
          <p:nvPr/>
        </p:nvPicPr>
        <p:blipFill>
          <a:blip r:embed="rId3" cstate="print"/>
          <a:srcRect/>
          <a:stretch>
            <a:fillRect/>
          </a:stretch>
        </p:blipFill>
        <p:spPr bwMode="auto">
          <a:xfrm>
            <a:off x="629455" y="1665345"/>
            <a:ext cx="1235635" cy="19095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descr="http://foodsafetyhelpline.com/wp-content/uploads/2014/06/Junk-Foo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650065">
            <a:off x="6525891" y="1900682"/>
            <a:ext cx="2205895" cy="1467832"/>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026" name="Picture 2" descr="http://howng.com/wp-content/uploads/2015/11/does-fruit-cause-weight-gai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0620186">
            <a:off x="4606168" y="1998648"/>
            <a:ext cx="1948301" cy="1298867"/>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a:xfrm>
            <a:off x="4834811" y="773834"/>
            <a:ext cx="46482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s-AR" sz="1800" b="1" dirty="0">
                <a:latin typeface="Adobe Garamond Pro" pitchFamily="18" charset="0"/>
              </a:rPr>
              <a:t>        Fruits                 –           Junk food</a:t>
            </a:r>
          </a:p>
        </p:txBody>
      </p:sp>
      <p:sp>
        <p:nvSpPr>
          <p:cNvPr id="10" name="Rectangle 6"/>
          <p:cNvSpPr txBox="1">
            <a:spLocks noChangeArrowheads="1"/>
          </p:cNvSpPr>
          <p:nvPr/>
        </p:nvSpPr>
        <p:spPr>
          <a:xfrm>
            <a:off x="5235966" y="3902500"/>
            <a:ext cx="2923614" cy="1635220"/>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es-AR" sz="2000" dirty="0">
                <a:latin typeface="Adobe Garamond Pro" pitchFamily="18" charset="0"/>
              </a:rPr>
              <a:t>healthy / unhealthy</a:t>
            </a:r>
          </a:p>
          <a:p>
            <a:pPr algn="ctr"/>
            <a:r>
              <a:rPr lang="en-US" altLang="es-AR" sz="2000" dirty="0">
                <a:latin typeface="Adobe Garamond Pro" pitchFamily="18" charset="0"/>
              </a:rPr>
              <a:t>natural / artificial</a:t>
            </a:r>
          </a:p>
          <a:p>
            <a:pPr algn="ctr"/>
            <a:r>
              <a:rPr lang="en-US" altLang="es-AR" sz="2000" dirty="0">
                <a:latin typeface="Adobe Garamond Pro" pitchFamily="18" charset="0"/>
              </a:rPr>
              <a:t>Tasty / tasteless</a:t>
            </a:r>
          </a:p>
        </p:txBody>
      </p:sp>
    </p:spTree>
    <p:extLst>
      <p:ext uri="{BB962C8B-B14F-4D97-AF65-F5344CB8AC3E}">
        <p14:creationId xmlns:p14="http://schemas.microsoft.com/office/powerpoint/2010/main" val="22897016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331913" y="1506072"/>
            <a:ext cx="7068016" cy="986305"/>
          </a:xfrm>
          <a:solidFill>
            <a:srgbClr val="FF33CC"/>
          </a:solidFill>
          <a:ln w="57150">
            <a:solidFill>
              <a:schemeClr val="bg2">
                <a:lumMod val="10000"/>
              </a:schemeClr>
            </a:solidFill>
          </a:ln>
          <a:scene3d>
            <a:camera prst="orthographicFront"/>
            <a:lightRig rig="threePt" dir="t"/>
          </a:scene3d>
          <a:sp3d>
            <a:bevelT prst="slope"/>
          </a:sp3d>
        </p:spPr>
        <p:style>
          <a:lnRef idx="1">
            <a:schemeClr val="accent2"/>
          </a:lnRef>
          <a:fillRef idx="2">
            <a:schemeClr val="accent2"/>
          </a:fillRef>
          <a:effectRef idx="1">
            <a:schemeClr val="accent2"/>
          </a:effectRef>
          <a:fontRef idx="minor">
            <a:schemeClr val="dk1"/>
          </a:fontRef>
        </p:style>
        <p:txBody>
          <a:bodyPr/>
          <a:lstStyle/>
          <a:p>
            <a:pPr eaLnBrk="1" hangingPunct="1"/>
            <a:r>
              <a:rPr lang="en-US" altLang="es-AR" sz="5400" dirty="0">
                <a:latin typeface="Constantia" panose="02030602050306030303" pitchFamily="18" charset="0"/>
              </a:rPr>
              <a:t>Superlative Adjectives</a:t>
            </a:r>
          </a:p>
        </p:txBody>
      </p:sp>
      <p:sp>
        <p:nvSpPr>
          <p:cNvPr id="5" name="6 Marcador de pie de página"/>
          <p:cNvSpPr>
            <a:spLocks noGrp="1"/>
          </p:cNvSpPr>
          <p:nvPr>
            <p:ph type="ftr" sz="quarter" idx="11"/>
          </p:nvPr>
        </p:nvSpPr>
        <p:spPr>
          <a:xfrm>
            <a:off x="315306" y="6501684"/>
            <a:ext cx="8821089"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_tradnl" altLang="es-AR" sz="1600" b="1" dirty="0">
                <a:latin typeface="Andalus" panose="02020603050405020304" pitchFamily="18" charset="-78"/>
                <a:cs typeface="Andalus" panose="02020603050405020304" pitchFamily="18" charset="-78"/>
              </a:rPr>
              <a:t>UTN -  FRVM                                 Lic. Evangelina Cecchel - Lic. Bibiana </a:t>
            </a:r>
            <a:r>
              <a:rPr lang="es-ES_tradnl" altLang="es-AR" sz="1600" b="1" dirty="0" err="1">
                <a:latin typeface="Andalus" panose="02020603050405020304" pitchFamily="18" charset="-78"/>
                <a:cs typeface="Andalus" panose="02020603050405020304" pitchFamily="18" charset="-78"/>
              </a:rPr>
              <a:t>Fernandez</a:t>
            </a:r>
            <a:endParaRPr lang="es-ES_tradnl" altLang="es-AR" sz="1600" b="1" dirty="0">
              <a:latin typeface="Andalus" panose="02020603050405020304" pitchFamily="18" charset="-78"/>
              <a:cs typeface="Andalus" panose="02020603050405020304" pitchFamily="18" charset="-78"/>
            </a:endParaRPr>
          </a:p>
        </p:txBody>
      </p:sp>
      <p:pic>
        <p:nvPicPr>
          <p:cNvPr id="8196" name="Picture 4"/>
          <p:cNvPicPr>
            <a:picLocks noChangeAspect="1" noChangeArrowheads="1"/>
          </p:cNvPicPr>
          <p:nvPr/>
        </p:nvPicPr>
        <p:blipFill>
          <a:blip r:embed="rId3"/>
          <a:srcRect/>
          <a:stretch>
            <a:fillRect/>
          </a:stretch>
        </p:blipFill>
        <p:spPr bwMode="auto">
          <a:xfrm>
            <a:off x="2840972" y="2384801"/>
            <a:ext cx="4379912" cy="2943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873769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p:cNvPicPr>
            <a:picLocks noChangeAspect="1" noChangeArrowheads="1"/>
          </p:cNvPicPr>
          <p:nvPr/>
        </p:nvPicPr>
        <p:blipFill>
          <a:blip r:embed="rId2" cstate="print"/>
          <a:srcRect/>
          <a:stretch>
            <a:fillRect/>
          </a:stretch>
        </p:blipFill>
        <p:spPr bwMode="auto">
          <a:xfrm>
            <a:off x="1181844" y="837080"/>
            <a:ext cx="6679084" cy="49317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6 Marcador de pie de página"/>
          <p:cNvSpPr>
            <a:spLocks noGrp="1"/>
          </p:cNvSpPr>
          <p:nvPr>
            <p:ph type="ftr" sz="quarter" idx="11"/>
          </p:nvPr>
        </p:nvSpPr>
        <p:spPr>
          <a:xfrm>
            <a:off x="167389" y="6528578"/>
            <a:ext cx="8821089"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_tradnl" altLang="es-AR" sz="1600" b="1" dirty="0">
                <a:latin typeface="Andalus" panose="02020603050405020304" pitchFamily="18" charset="-78"/>
                <a:cs typeface="Andalus" panose="02020603050405020304" pitchFamily="18" charset="-78"/>
              </a:rPr>
              <a:t>UTN -  FRVM                                 Lic. Evangelina Cecchel - Lic. Bibiana </a:t>
            </a:r>
            <a:r>
              <a:rPr lang="es-ES_tradnl" altLang="es-AR" sz="1600" b="1" dirty="0" err="1">
                <a:latin typeface="Andalus" panose="02020603050405020304" pitchFamily="18" charset="-78"/>
                <a:cs typeface="Andalus" panose="02020603050405020304" pitchFamily="18" charset="-78"/>
              </a:rPr>
              <a:t>Fernandez</a:t>
            </a:r>
            <a:endParaRPr lang="es-ES_tradnl" altLang="es-AR" sz="1600" b="1" dirty="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20668178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idx="1"/>
          </p:nvPr>
        </p:nvSpPr>
        <p:spPr>
          <a:xfrm>
            <a:off x="493247" y="793376"/>
            <a:ext cx="8462496" cy="5160030"/>
          </a:xfrm>
        </p:spPr>
        <p:txBody>
          <a:bodyPr/>
          <a:lstStyle/>
          <a:p>
            <a:pPr algn="just" eaLnBrk="1" hangingPunct="1">
              <a:buSzPct val="80000"/>
              <a:buFontTx/>
              <a:buBlip>
                <a:blip r:embed="rId3"/>
              </a:buBlip>
            </a:pPr>
            <a:r>
              <a:rPr lang="en-US" altLang="es-AR" sz="2400" dirty="0">
                <a:latin typeface="Garamond" panose="02020404030301010803" pitchFamily="18" charset="0"/>
              </a:rPr>
              <a:t>A superlative adjective is used to compare three or more objects, people, or places. Using the superlative form takes a comparison to the highest or the lowest degree possible. </a:t>
            </a:r>
          </a:p>
          <a:p>
            <a:pPr algn="just" eaLnBrk="1" hangingPunct="1">
              <a:buFontTx/>
              <a:buNone/>
            </a:pPr>
            <a:r>
              <a:rPr lang="en-US" altLang="es-AR" sz="2400" dirty="0">
                <a:latin typeface="Garamond" panose="02020404030301010803" pitchFamily="18" charset="0"/>
              </a:rPr>
              <a:t>	The rules for creating superlative adjectives are similar to those used when making comparative adjectives, except that we don’t use the word “than”, we add “</a:t>
            </a:r>
            <a:r>
              <a:rPr lang="en-US" altLang="es-AR" sz="2400" b="1" dirty="0">
                <a:latin typeface="Garamond" panose="02020404030301010803" pitchFamily="18" charset="0"/>
              </a:rPr>
              <a:t>the</a:t>
            </a:r>
            <a:r>
              <a:rPr lang="en-US" altLang="es-AR" sz="2400" dirty="0">
                <a:latin typeface="Garamond" panose="02020404030301010803" pitchFamily="18" charset="0"/>
              </a:rPr>
              <a:t>” before the superlative form: </a:t>
            </a:r>
          </a:p>
          <a:p>
            <a:pPr algn="ctr" eaLnBrk="1" hangingPunct="1">
              <a:buFontTx/>
              <a:buNone/>
            </a:pPr>
            <a:endParaRPr lang="en-US" altLang="es-AR" sz="2400" dirty="0">
              <a:latin typeface="Garamond" panose="02020404030301010803" pitchFamily="18" charset="0"/>
            </a:endParaRPr>
          </a:p>
          <a:p>
            <a:pPr algn="ctr" eaLnBrk="1" hangingPunct="1">
              <a:buFontTx/>
              <a:buNone/>
            </a:pPr>
            <a:r>
              <a:rPr lang="en-US" altLang="es-AR" sz="2400" dirty="0">
                <a:latin typeface="Garamond" panose="02020404030301010803" pitchFamily="18" charset="0"/>
              </a:rPr>
              <a:t>The </a:t>
            </a:r>
            <a:r>
              <a:rPr lang="en-US" altLang="es-AR" sz="2400" dirty="0" err="1">
                <a:latin typeface="Garamond" panose="02020404030301010803" pitchFamily="18" charset="0"/>
              </a:rPr>
              <a:t>Burj</a:t>
            </a:r>
            <a:r>
              <a:rPr lang="en-US" altLang="es-AR" sz="2400" dirty="0">
                <a:latin typeface="Garamond" panose="02020404030301010803" pitchFamily="18" charset="0"/>
              </a:rPr>
              <a:t> </a:t>
            </a:r>
            <a:r>
              <a:rPr lang="en-US" altLang="es-AR" sz="2400" dirty="0" err="1">
                <a:latin typeface="Garamond" panose="02020404030301010803" pitchFamily="18" charset="0"/>
              </a:rPr>
              <a:t>Khalifa</a:t>
            </a:r>
            <a:r>
              <a:rPr lang="en-US" altLang="es-AR" sz="2400" dirty="0">
                <a:latin typeface="Garamond" panose="02020404030301010803" pitchFamily="18" charset="0"/>
              </a:rPr>
              <a:t> in Dubai is </a:t>
            </a:r>
            <a:r>
              <a:rPr lang="en-US" altLang="es-AR" sz="2400" b="1" dirty="0">
                <a:latin typeface="Garamond" panose="02020404030301010803" pitchFamily="18" charset="0"/>
              </a:rPr>
              <a:t>the</a:t>
            </a:r>
            <a:r>
              <a:rPr lang="en-US" altLang="es-AR" sz="2400" dirty="0">
                <a:latin typeface="Garamond" panose="02020404030301010803" pitchFamily="18" charset="0"/>
              </a:rPr>
              <a:t> tall</a:t>
            </a:r>
            <a:r>
              <a:rPr lang="en-US" altLang="es-AR" sz="2400" b="1" dirty="0">
                <a:latin typeface="Garamond" panose="02020404030301010803" pitchFamily="18" charset="0"/>
              </a:rPr>
              <a:t>est</a:t>
            </a:r>
            <a:r>
              <a:rPr lang="en-US" altLang="es-AR" sz="2400" dirty="0">
                <a:latin typeface="Garamond" panose="02020404030301010803" pitchFamily="18" charset="0"/>
              </a:rPr>
              <a:t> building in the world.</a:t>
            </a:r>
          </a:p>
          <a:p>
            <a:pPr algn="ctr" eaLnBrk="1" hangingPunct="1">
              <a:buFontTx/>
              <a:buNone/>
            </a:pPr>
            <a:r>
              <a:rPr lang="en-US" altLang="es-AR" sz="2400" dirty="0">
                <a:latin typeface="Garamond" panose="02020404030301010803" pitchFamily="18" charset="0"/>
              </a:rPr>
              <a:t>This beach is </a:t>
            </a:r>
            <a:r>
              <a:rPr lang="en-US" altLang="es-AR" sz="2400" b="1" dirty="0">
                <a:latin typeface="Garamond" panose="02020404030301010803" pitchFamily="18" charset="0"/>
              </a:rPr>
              <a:t>the most</a:t>
            </a:r>
            <a:r>
              <a:rPr lang="en-US" altLang="es-AR" sz="2400" dirty="0">
                <a:latin typeface="Garamond" panose="02020404030301010803" pitchFamily="18" charset="0"/>
              </a:rPr>
              <a:t> beautiful place in the world.</a:t>
            </a:r>
          </a:p>
        </p:txBody>
      </p:sp>
      <p:sp>
        <p:nvSpPr>
          <p:cNvPr id="6" name="6 Marcador de pie de página"/>
          <p:cNvSpPr>
            <a:spLocks noGrp="1"/>
          </p:cNvSpPr>
          <p:nvPr>
            <p:ph type="ftr" sz="quarter" idx="11"/>
          </p:nvPr>
        </p:nvSpPr>
        <p:spPr>
          <a:xfrm>
            <a:off x="221177" y="6501684"/>
            <a:ext cx="8821089"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_tradnl" altLang="es-AR" sz="1600" b="1" dirty="0">
                <a:latin typeface="Andalus" panose="02020603050405020304" pitchFamily="18" charset="-78"/>
                <a:cs typeface="Andalus" panose="02020603050405020304" pitchFamily="18" charset="-78"/>
              </a:rPr>
              <a:t>UTN -  FRVM                                 Lic. Evangelina Cecchel - Lic. Bibiana </a:t>
            </a:r>
            <a:r>
              <a:rPr lang="es-ES_tradnl" altLang="es-AR" sz="1600" b="1" dirty="0" err="1">
                <a:latin typeface="Andalus" panose="02020603050405020304" pitchFamily="18" charset="-78"/>
                <a:cs typeface="Andalus" panose="02020603050405020304" pitchFamily="18" charset="-78"/>
              </a:rPr>
              <a:t>Fernandez</a:t>
            </a:r>
            <a:endParaRPr lang="es-ES_tradnl" altLang="es-AR" sz="1600" b="1" dirty="0">
              <a:latin typeface="Andalus" panose="02020603050405020304" pitchFamily="18" charset="-78"/>
              <a:cs typeface="Andalus" panose="02020603050405020304" pitchFamily="18" charset="-78"/>
            </a:endParaRPr>
          </a:p>
        </p:txBody>
      </p:sp>
      <p:pic>
        <p:nvPicPr>
          <p:cNvPr id="3077" name="Picture 5" descr="http://alltoptens.com/wp-content/uploads/2013/10/Top-10-Tallest-buildings-in-the-world1.jpg"/>
          <p:cNvPicPr>
            <a:picLocks noChangeAspect="1" noChangeArrowheads="1"/>
          </p:cNvPicPr>
          <p:nvPr/>
        </p:nvPicPr>
        <p:blipFill>
          <a:blip r:embed="rId4"/>
          <a:srcRect/>
          <a:stretch>
            <a:fillRect/>
          </a:stretch>
        </p:blipFill>
        <p:spPr bwMode="auto">
          <a:xfrm>
            <a:off x="303041" y="4437815"/>
            <a:ext cx="3592653" cy="1912365"/>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29698" name="Picture 2" descr="http://hdwallpapersfit.com/wp-content/uploads/2015/01/Beautiful-Beach-Maldives-wallpaper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67389" y="4497794"/>
            <a:ext cx="2896309" cy="1810193"/>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0287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idx="1"/>
          </p:nvPr>
        </p:nvSpPr>
        <p:spPr>
          <a:xfrm>
            <a:off x="564776" y="976034"/>
            <a:ext cx="8229600" cy="5184775"/>
          </a:xfrm>
        </p:spPr>
        <p:txBody>
          <a:bodyPr>
            <a:normAutofit/>
          </a:bodyPr>
          <a:lstStyle/>
          <a:p>
            <a:pPr algn="just" eaLnBrk="1" hangingPunct="1">
              <a:buFontTx/>
              <a:buBlip>
                <a:blip r:embed="rId3"/>
              </a:buBlip>
            </a:pPr>
            <a:r>
              <a:rPr lang="en-US" altLang="es-AR" sz="2400" b="1" dirty="0">
                <a:latin typeface="Garamond" panose="02020404030301010803" pitchFamily="18" charset="0"/>
              </a:rPr>
              <a:t>For a one-syllable word simply add the suffix </a:t>
            </a:r>
            <a:r>
              <a:rPr lang="en-US" altLang="es-AR" sz="2400" b="1" i="1" dirty="0">
                <a:latin typeface="Garamond" panose="02020404030301010803" pitchFamily="18" charset="0"/>
              </a:rPr>
              <a:t>–</a:t>
            </a:r>
            <a:r>
              <a:rPr lang="en-US" altLang="es-AR" sz="2400" b="1" i="1" dirty="0" err="1">
                <a:latin typeface="Garamond" panose="02020404030301010803" pitchFamily="18" charset="0"/>
              </a:rPr>
              <a:t>est</a:t>
            </a:r>
            <a:r>
              <a:rPr lang="en-US" altLang="es-AR" sz="2400" b="1" dirty="0">
                <a:latin typeface="Garamond" panose="02020404030301010803" pitchFamily="18" charset="0"/>
              </a:rPr>
              <a:t> to the word</a:t>
            </a:r>
            <a:r>
              <a:rPr lang="en-US" altLang="es-AR" sz="2400" dirty="0">
                <a:latin typeface="Garamond" panose="02020404030301010803" pitchFamily="18" charset="0"/>
              </a:rPr>
              <a:t>. Often times it is necessary to double the final consonant:</a:t>
            </a:r>
          </a:p>
          <a:p>
            <a:pPr algn="just" eaLnBrk="1" hangingPunct="1">
              <a:buFontTx/>
              <a:buNone/>
            </a:pPr>
            <a:r>
              <a:rPr lang="en-US" altLang="es-AR" sz="2400" dirty="0">
                <a:latin typeface="Garamond" panose="02020404030301010803" pitchFamily="18" charset="0"/>
              </a:rPr>
              <a:t>				Long-long</a:t>
            </a:r>
            <a:r>
              <a:rPr lang="en-US" altLang="es-AR" sz="2400" b="1" dirty="0">
                <a:latin typeface="Garamond" panose="02020404030301010803" pitchFamily="18" charset="0"/>
              </a:rPr>
              <a:t>est</a:t>
            </a:r>
          </a:p>
          <a:p>
            <a:pPr algn="just" eaLnBrk="1" hangingPunct="1">
              <a:buFontTx/>
              <a:buNone/>
            </a:pPr>
            <a:r>
              <a:rPr lang="en-US" altLang="es-AR" sz="2400" dirty="0">
                <a:latin typeface="Garamond" panose="02020404030301010803" pitchFamily="18" charset="0"/>
              </a:rPr>
              <a:t>				Big – Bigg</a:t>
            </a:r>
            <a:r>
              <a:rPr lang="en-US" altLang="es-AR" sz="2400" b="1" dirty="0">
                <a:latin typeface="Garamond" panose="02020404030301010803" pitchFamily="18" charset="0"/>
              </a:rPr>
              <a:t>est</a:t>
            </a:r>
          </a:p>
          <a:p>
            <a:pPr algn="just" eaLnBrk="1" hangingPunct="1">
              <a:buFontTx/>
              <a:buBlip>
                <a:blip r:embed="rId3"/>
              </a:buBlip>
            </a:pPr>
            <a:endParaRPr lang="en-US" altLang="es-AR" sz="2400" b="1" dirty="0">
              <a:latin typeface="Garamond" panose="02020404030301010803" pitchFamily="18" charset="0"/>
            </a:endParaRPr>
          </a:p>
          <a:p>
            <a:pPr algn="just" eaLnBrk="1" hangingPunct="1">
              <a:buFontTx/>
              <a:buBlip>
                <a:blip r:embed="rId3"/>
              </a:buBlip>
            </a:pPr>
            <a:r>
              <a:rPr lang="en-US" altLang="es-AR" sz="2400" b="1" dirty="0">
                <a:latin typeface="Garamond" panose="02020404030301010803" pitchFamily="18" charset="0"/>
              </a:rPr>
              <a:t>If the one syllable word ends with an </a:t>
            </a:r>
            <a:r>
              <a:rPr lang="en-US" altLang="es-AR" sz="2400" b="1" i="1" dirty="0">
                <a:latin typeface="Garamond" panose="02020404030301010803" pitchFamily="18" charset="0"/>
              </a:rPr>
              <a:t>-e</a:t>
            </a:r>
            <a:r>
              <a:rPr lang="en-US" altLang="es-AR" sz="2400" b="1" dirty="0">
                <a:latin typeface="Garamond" panose="02020404030301010803" pitchFamily="18" charset="0"/>
              </a:rPr>
              <a:t> you only need to add </a:t>
            </a:r>
            <a:r>
              <a:rPr lang="en-US" altLang="es-AR" sz="2400" b="1" i="1" dirty="0">
                <a:latin typeface="Garamond" panose="02020404030301010803" pitchFamily="18" charset="0"/>
              </a:rPr>
              <a:t>–</a:t>
            </a:r>
            <a:r>
              <a:rPr lang="en-US" altLang="es-AR" sz="2400" b="1" i="1" dirty="0" err="1">
                <a:latin typeface="Garamond" panose="02020404030301010803" pitchFamily="18" charset="0"/>
              </a:rPr>
              <a:t>st</a:t>
            </a:r>
            <a:r>
              <a:rPr lang="en-US" altLang="es-AR" sz="2400" b="1" dirty="0">
                <a:latin typeface="Garamond" panose="02020404030301010803" pitchFamily="18" charset="0"/>
              </a:rPr>
              <a:t>:</a:t>
            </a:r>
            <a:r>
              <a:rPr lang="en-US" altLang="es-AR" sz="2400" dirty="0">
                <a:latin typeface="Garamond" panose="02020404030301010803" pitchFamily="18" charset="0"/>
              </a:rPr>
              <a:t> </a:t>
            </a:r>
          </a:p>
          <a:p>
            <a:pPr algn="just" eaLnBrk="1" hangingPunct="1">
              <a:buFontTx/>
              <a:buNone/>
            </a:pPr>
            <a:r>
              <a:rPr lang="en-US" altLang="es-AR" sz="2400" dirty="0">
                <a:latin typeface="Garamond" panose="02020404030301010803" pitchFamily="18" charset="0"/>
              </a:rPr>
              <a:t>				Fine-fin</a:t>
            </a:r>
            <a:r>
              <a:rPr lang="en-US" altLang="es-AR" sz="2400" b="1" dirty="0">
                <a:latin typeface="Garamond" panose="02020404030301010803" pitchFamily="18" charset="0"/>
              </a:rPr>
              <a:t>est</a:t>
            </a:r>
            <a:endParaRPr lang="en-US" altLang="es-AR" sz="2400" dirty="0"/>
          </a:p>
        </p:txBody>
      </p:sp>
      <p:sp>
        <p:nvSpPr>
          <p:cNvPr id="4" name="6 Marcador de pie de página"/>
          <p:cNvSpPr>
            <a:spLocks noGrp="1"/>
          </p:cNvSpPr>
          <p:nvPr>
            <p:ph type="ftr" sz="quarter" idx="11"/>
          </p:nvPr>
        </p:nvSpPr>
        <p:spPr>
          <a:xfrm>
            <a:off x="140495" y="6501684"/>
            <a:ext cx="8821089"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_tradnl" altLang="es-AR" sz="1600" b="1" dirty="0">
                <a:latin typeface="Andalus" panose="02020603050405020304" pitchFamily="18" charset="-78"/>
                <a:cs typeface="Andalus" panose="02020603050405020304" pitchFamily="18" charset="-78"/>
              </a:rPr>
              <a:t>UTN -  FRVM                                 Lic. Evangelina Cecchel - Lic. Bibiana </a:t>
            </a:r>
            <a:r>
              <a:rPr lang="es-ES_tradnl" altLang="es-AR" sz="1600" b="1" dirty="0" err="1">
                <a:latin typeface="Andalus" panose="02020603050405020304" pitchFamily="18" charset="-78"/>
                <a:cs typeface="Andalus" panose="02020603050405020304" pitchFamily="18" charset="-78"/>
              </a:rPr>
              <a:t>Fernandez</a:t>
            </a:r>
            <a:endParaRPr lang="es-ES_tradnl" altLang="es-AR" sz="1600" b="1" dirty="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11469522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idx="1"/>
          </p:nvPr>
        </p:nvSpPr>
        <p:spPr>
          <a:xfrm>
            <a:off x="444875" y="678704"/>
            <a:ext cx="8362950" cy="5345579"/>
          </a:xfrm>
        </p:spPr>
        <p:txBody>
          <a:bodyPr>
            <a:normAutofit/>
          </a:bodyPr>
          <a:lstStyle/>
          <a:p>
            <a:pPr algn="just" eaLnBrk="1" hangingPunct="1">
              <a:lnSpc>
                <a:spcPct val="90000"/>
              </a:lnSpc>
            </a:pPr>
            <a:endParaRPr lang="es-ES_tradnl" altLang="es-AR" sz="2400" b="1" dirty="0">
              <a:latin typeface="Garamond" panose="02020404030301010803" pitchFamily="18" charset="0"/>
            </a:endParaRPr>
          </a:p>
          <a:p>
            <a:pPr algn="just" eaLnBrk="1" hangingPunct="1">
              <a:lnSpc>
                <a:spcPct val="90000"/>
              </a:lnSpc>
              <a:buFontTx/>
              <a:buBlip>
                <a:blip r:embed="rId3"/>
              </a:buBlip>
            </a:pPr>
            <a:r>
              <a:rPr lang="en-US" altLang="es-AR" sz="2400" b="1" dirty="0">
                <a:latin typeface="Garamond" panose="02020404030301010803" pitchFamily="18" charset="0"/>
              </a:rPr>
              <a:t>If a two-syllable word ends with a </a:t>
            </a:r>
            <a:r>
              <a:rPr lang="en-US" altLang="es-AR" sz="2400" b="1" i="1" dirty="0">
                <a:latin typeface="Garamond" panose="02020404030301010803" pitchFamily="18" charset="0"/>
              </a:rPr>
              <a:t>-y </a:t>
            </a:r>
            <a:r>
              <a:rPr lang="en-US" altLang="es-AR" sz="2400" b="1" dirty="0">
                <a:latin typeface="Garamond" panose="02020404030301010803" pitchFamily="18" charset="0"/>
              </a:rPr>
              <a:t>then change the </a:t>
            </a:r>
            <a:r>
              <a:rPr lang="en-US" altLang="es-AR" sz="2400" b="1" i="1" dirty="0">
                <a:latin typeface="Garamond" panose="02020404030301010803" pitchFamily="18" charset="0"/>
              </a:rPr>
              <a:t>-y</a:t>
            </a:r>
            <a:r>
              <a:rPr lang="en-US" altLang="es-AR" sz="2400" b="1" dirty="0">
                <a:latin typeface="Garamond" panose="02020404030301010803" pitchFamily="18" charset="0"/>
              </a:rPr>
              <a:t> to </a:t>
            </a:r>
            <a:r>
              <a:rPr lang="en-US" altLang="es-AR" sz="2400" b="1" i="1" dirty="0">
                <a:latin typeface="Garamond" panose="02020404030301010803" pitchFamily="18" charset="0"/>
              </a:rPr>
              <a:t>-</a:t>
            </a:r>
            <a:r>
              <a:rPr lang="en-US" altLang="es-AR" sz="2400" b="1" i="1" dirty="0" err="1">
                <a:latin typeface="Garamond" panose="02020404030301010803" pitchFamily="18" charset="0"/>
              </a:rPr>
              <a:t>i</a:t>
            </a:r>
            <a:r>
              <a:rPr lang="en-US" altLang="es-AR" sz="2400" b="1" dirty="0">
                <a:latin typeface="Garamond" panose="02020404030301010803" pitchFamily="18" charset="0"/>
              </a:rPr>
              <a:t> and add </a:t>
            </a:r>
            <a:r>
              <a:rPr lang="en-US" altLang="es-AR" sz="2400" b="1" i="1" dirty="0">
                <a:latin typeface="Garamond" panose="02020404030301010803" pitchFamily="18" charset="0"/>
              </a:rPr>
              <a:t>–</a:t>
            </a:r>
            <a:r>
              <a:rPr lang="en-US" altLang="es-AR" sz="2400" b="1" i="1" dirty="0" err="1">
                <a:latin typeface="Garamond" panose="02020404030301010803" pitchFamily="18" charset="0"/>
              </a:rPr>
              <a:t>est</a:t>
            </a:r>
            <a:r>
              <a:rPr lang="en-US" altLang="es-AR" sz="2400" b="1" dirty="0">
                <a:latin typeface="Garamond" panose="02020404030301010803" pitchFamily="18" charset="0"/>
              </a:rPr>
              <a:t>:</a:t>
            </a:r>
            <a:endParaRPr lang="en-US" altLang="es-AR" sz="2400" dirty="0">
              <a:latin typeface="Garamond" panose="02020404030301010803" pitchFamily="18" charset="0"/>
            </a:endParaRPr>
          </a:p>
          <a:p>
            <a:pPr algn="just" eaLnBrk="1" hangingPunct="1">
              <a:lnSpc>
                <a:spcPct val="90000"/>
              </a:lnSpc>
              <a:buFontTx/>
              <a:buNone/>
            </a:pPr>
            <a:r>
              <a:rPr lang="en-US" altLang="es-AR" sz="2400" dirty="0">
                <a:latin typeface="Garamond" panose="02020404030301010803" pitchFamily="18" charset="0"/>
              </a:rPr>
              <a:t>				</a:t>
            </a:r>
          </a:p>
          <a:p>
            <a:pPr algn="just" eaLnBrk="1" hangingPunct="1">
              <a:lnSpc>
                <a:spcPct val="90000"/>
              </a:lnSpc>
              <a:buFontTx/>
              <a:buNone/>
            </a:pPr>
            <a:r>
              <a:rPr lang="en-US" altLang="es-AR" sz="2400" dirty="0">
                <a:latin typeface="Garamond" panose="02020404030301010803" pitchFamily="18" charset="0"/>
              </a:rPr>
              <a:t>				Pretty – prett</a:t>
            </a:r>
            <a:r>
              <a:rPr lang="en-US" altLang="es-AR" sz="2400" b="1" dirty="0">
                <a:latin typeface="Garamond" panose="02020404030301010803" pitchFamily="18" charset="0"/>
              </a:rPr>
              <a:t>iest</a:t>
            </a:r>
          </a:p>
          <a:p>
            <a:pPr algn="just" eaLnBrk="1" hangingPunct="1">
              <a:lnSpc>
                <a:spcPct val="90000"/>
              </a:lnSpc>
              <a:buFontTx/>
              <a:buBlip>
                <a:blip r:embed="rId3"/>
              </a:buBlip>
            </a:pPr>
            <a:endParaRPr lang="en-US" altLang="es-AR" sz="2400" b="1" dirty="0">
              <a:latin typeface="Garamond" panose="02020404030301010803" pitchFamily="18" charset="0"/>
            </a:endParaRPr>
          </a:p>
          <a:p>
            <a:pPr algn="just" eaLnBrk="1" hangingPunct="1">
              <a:lnSpc>
                <a:spcPct val="90000"/>
              </a:lnSpc>
              <a:buFontTx/>
              <a:buBlip>
                <a:blip r:embed="rId3"/>
              </a:buBlip>
            </a:pPr>
            <a:r>
              <a:rPr lang="en-US" altLang="es-AR" sz="2400" b="1" dirty="0">
                <a:latin typeface="Garamond" panose="02020404030301010803" pitchFamily="18" charset="0"/>
              </a:rPr>
              <a:t>Words that contain two or three syllables are preceded by the words </a:t>
            </a:r>
            <a:r>
              <a:rPr lang="en-US" altLang="es-AR" sz="2400" b="1" i="1" dirty="0">
                <a:latin typeface="Garamond" panose="02020404030301010803" pitchFamily="18" charset="0"/>
              </a:rPr>
              <a:t>most </a:t>
            </a:r>
            <a:r>
              <a:rPr lang="en-US" altLang="es-AR" sz="2400" b="1" dirty="0">
                <a:latin typeface="Garamond" panose="02020404030301010803" pitchFamily="18" charset="0"/>
              </a:rPr>
              <a:t>or </a:t>
            </a:r>
            <a:r>
              <a:rPr lang="en-US" altLang="es-AR" sz="2400" b="1" i="1" dirty="0">
                <a:latin typeface="Garamond" panose="02020404030301010803" pitchFamily="18" charset="0"/>
              </a:rPr>
              <a:t>least</a:t>
            </a:r>
            <a:r>
              <a:rPr lang="en-US" altLang="es-AR" sz="2400" dirty="0">
                <a:latin typeface="Garamond" panose="02020404030301010803" pitchFamily="18" charset="0"/>
              </a:rPr>
              <a:t>: </a:t>
            </a:r>
          </a:p>
          <a:p>
            <a:pPr algn="just" eaLnBrk="1" hangingPunct="1">
              <a:lnSpc>
                <a:spcPct val="90000"/>
              </a:lnSpc>
              <a:buFontTx/>
              <a:buNone/>
            </a:pPr>
            <a:r>
              <a:rPr lang="en-US" altLang="es-AR" sz="2400" i="1" dirty="0">
                <a:latin typeface="Garamond" panose="02020404030301010803" pitchFamily="18" charset="0"/>
              </a:rPr>
              <a:t>				</a:t>
            </a:r>
          </a:p>
          <a:p>
            <a:pPr algn="just" eaLnBrk="1" hangingPunct="1">
              <a:lnSpc>
                <a:spcPct val="90000"/>
              </a:lnSpc>
              <a:buFontTx/>
              <a:buNone/>
            </a:pPr>
            <a:r>
              <a:rPr lang="en-US" altLang="es-AR" sz="2400" i="1" dirty="0">
                <a:latin typeface="Garamond" panose="02020404030301010803" pitchFamily="18" charset="0"/>
              </a:rPr>
              <a:t>				</a:t>
            </a:r>
            <a:r>
              <a:rPr lang="en-US" altLang="es-AR" sz="2400" b="1" dirty="0">
                <a:latin typeface="Garamond" panose="02020404030301010803" pitchFamily="18" charset="0"/>
              </a:rPr>
              <a:t>most</a:t>
            </a:r>
            <a:r>
              <a:rPr lang="en-US" altLang="es-AR" sz="2400" dirty="0">
                <a:latin typeface="Garamond" panose="02020404030301010803" pitchFamily="18" charset="0"/>
              </a:rPr>
              <a:t> handsome</a:t>
            </a:r>
          </a:p>
          <a:p>
            <a:pPr algn="just" eaLnBrk="1" hangingPunct="1">
              <a:lnSpc>
                <a:spcPct val="90000"/>
              </a:lnSpc>
              <a:buFontTx/>
              <a:buNone/>
            </a:pPr>
            <a:r>
              <a:rPr lang="en-US" altLang="es-AR" sz="2400" dirty="0">
                <a:latin typeface="Garamond" panose="02020404030301010803" pitchFamily="18" charset="0"/>
              </a:rPr>
              <a:t>  				</a:t>
            </a:r>
            <a:r>
              <a:rPr lang="en-US" altLang="es-AR" sz="2400" b="1" dirty="0">
                <a:latin typeface="Garamond" panose="02020404030301010803" pitchFamily="18" charset="0"/>
              </a:rPr>
              <a:t>least</a:t>
            </a:r>
            <a:r>
              <a:rPr lang="en-US" altLang="es-AR" sz="2400" dirty="0">
                <a:latin typeface="Garamond" panose="02020404030301010803" pitchFamily="18" charset="0"/>
              </a:rPr>
              <a:t> perfect.</a:t>
            </a:r>
          </a:p>
          <a:p>
            <a:pPr algn="just" eaLnBrk="1" hangingPunct="1">
              <a:lnSpc>
                <a:spcPct val="90000"/>
              </a:lnSpc>
              <a:buFontTx/>
              <a:buNone/>
            </a:pPr>
            <a:r>
              <a:rPr lang="en-US" altLang="es-AR" sz="2400" dirty="0"/>
              <a:t> </a:t>
            </a:r>
          </a:p>
          <a:p>
            <a:pPr algn="just" eaLnBrk="1" hangingPunct="1">
              <a:lnSpc>
                <a:spcPct val="90000"/>
              </a:lnSpc>
              <a:buFontTx/>
              <a:buNone/>
            </a:pPr>
            <a:endParaRPr lang="en-US" altLang="es-AR" sz="2400" dirty="0">
              <a:latin typeface="Garamond" panose="02020404030301010803" pitchFamily="18" charset="0"/>
            </a:endParaRPr>
          </a:p>
          <a:p>
            <a:pPr algn="just" eaLnBrk="1" hangingPunct="1">
              <a:lnSpc>
                <a:spcPct val="90000"/>
              </a:lnSpc>
              <a:buFontTx/>
              <a:buNone/>
            </a:pPr>
            <a:endParaRPr lang="es-ES_tradnl" altLang="es-AR" sz="2400" dirty="0">
              <a:latin typeface="Garamond" panose="02020404030301010803" pitchFamily="18" charset="0"/>
            </a:endParaRPr>
          </a:p>
        </p:txBody>
      </p:sp>
      <p:sp>
        <p:nvSpPr>
          <p:cNvPr id="4" name="6 Marcador de pie de página"/>
          <p:cNvSpPr>
            <a:spLocks noGrp="1"/>
          </p:cNvSpPr>
          <p:nvPr>
            <p:ph type="ftr" sz="quarter" idx="11"/>
          </p:nvPr>
        </p:nvSpPr>
        <p:spPr>
          <a:xfrm>
            <a:off x="261518" y="6501684"/>
            <a:ext cx="8821089"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_tradnl" altLang="es-AR" sz="1600" b="1" dirty="0">
                <a:latin typeface="Andalus" panose="02020603050405020304" pitchFamily="18" charset="-78"/>
                <a:cs typeface="Andalus" panose="02020603050405020304" pitchFamily="18" charset="-78"/>
              </a:rPr>
              <a:t>UTN -  FRVM                                 Lic. Evangelina Cecchel - Lic. Bibiana </a:t>
            </a:r>
            <a:r>
              <a:rPr lang="es-ES_tradnl" altLang="es-AR" sz="1600" b="1" dirty="0" err="1">
                <a:latin typeface="Andalus" panose="02020603050405020304" pitchFamily="18" charset="-78"/>
                <a:cs typeface="Andalus" panose="02020603050405020304" pitchFamily="18" charset="-78"/>
              </a:rPr>
              <a:t>Fernandez</a:t>
            </a:r>
            <a:endParaRPr lang="es-ES_tradnl" altLang="es-AR" sz="1600" b="1" dirty="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15245443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idx="1"/>
          </p:nvPr>
        </p:nvSpPr>
        <p:spPr>
          <a:xfrm>
            <a:off x="416858" y="1269413"/>
            <a:ext cx="8229600" cy="3313113"/>
          </a:xfrm>
        </p:spPr>
        <p:txBody>
          <a:bodyPr>
            <a:normAutofit/>
          </a:bodyPr>
          <a:lstStyle/>
          <a:p>
            <a:pPr algn="ctr" eaLnBrk="1" hangingPunct="1">
              <a:buFontTx/>
              <a:buNone/>
            </a:pPr>
            <a:r>
              <a:rPr lang="en-US" altLang="es-AR" sz="2400" b="1" dirty="0">
                <a:latin typeface="Garamond" panose="02020404030301010803" pitchFamily="18" charset="0"/>
              </a:rPr>
              <a:t>Irregular Forms</a:t>
            </a:r>
            <a:endParaRPr lang="en-US" altLang="es-AR" sz="2400" dirty="0">
              <a:latin typeface="Garamond" panose="02020404030301010803" pitchFamily="18" charset="0"/>
            </a:endParaRPr>
          </a:p>
          <a:p>
            <a:pPr algn="just" eaLnBrk="1" hangingPunct="1">
              <a:buFontTx/>
              <a:buBlip>
                <a:blip r:embed="rId3"/>
              </a:buBlip>
            </a:pPr>
            <a:endParaRPr lang="en-US" altLang="es-AR" sz="2400" dirty="0">
              <a:latin typeface="Garamond" panose="02020404030301010803" pitchFamily="18" charset="0"/>
            </a:endParaRPr>
          </a:p>
          <a:p>
            <a:pPr algn="just" eaLnBrk="1" hangingPunct="1">
              <a:buFontTx/>
              <a:buBlip>
                <a:blip r:embed="rId3"/>
              </a:buBlip>
            </a:pPr>
            <a:r>
              <a:rPr lang="en-US" altLang="es-AR" sz="2400" dirty="0">
                <a:latin typeface="Garamond" panose="02020404030301010803" pitchFamily="18" charset="0"/>
              </a:rPr>
              <a:t>There are some adjectives that have irregular forms meaning that the superlative can’t be formed by adding the suffix </a:t>
            </a:r>
            <a:r>
              <a:rPr lang="en-US" altLang="es-AR" sz="2400" i="1" dirty="0">
                <a:latin typeface="Garamond" panose="02020404030301010803" pitchFamily="18" charset="0"/>
              </a:rPr>
              <a:t>-</a:t>
            </a:r>
            <a:r>
              <a:rPr lang="en-US" altLang="es-AR" sz="2400" i="1" dirty="0" err="1">
                <a:latin typeface="Garamond" panose="02020404030301010803" pitchFamily="18" charset="0"/>
              </a:rPr>
              <a:t>est</a:t>
            </a:r>
            <a:r>
              <a:rPr lang="en-US" altLang="es-AR" sz="2400" dirty="0">
                <a:latin typeface="Garamond" panose="02020404030301010803" pitchFamily="18" charset="0"/>
              </a:rPr>
              <a:t> or by using the words </a:t>
            </a:r>
            <a:r>
              <a:rPr lang="en-US" altLang="es-AR" sz="2400" i="1" dirty="0">
                <a:latin typeface="Garamond" panose="02020404030301010803" pitchFamily="18" charset="0"/>
              </a:rPr>
              <a:t>most</a:t>
            </a:r>
            <a:r>
              <a:rPr lang="en-US" altLang="es-AR" sz="2400" dirty="0">
                <a:latin typeface="Garamond" panose="02020404030301010803" pitchFamily="18" charset="0"/>
              </a:rPr>
              <a:t> or </a:t>
            </a:r>
            <a:r>
              <a:rPr lang="en-US" altLang="es-AR" sz="2400" i="1" dirty="0">
                <a:latin typeface="Garamond" panose="02020404030301010803" pitchFamily="18" charset="0"/>
              </a:rPr>
              <a:t>least</a:t>
            </a:r>
            <a:r>
              <a:rPr lang="en-US" altLang="es-AR" sz="2400" dirty="0">
                <a:latin typeface="Garamond" panose="02020404030301010803" pitchFamily="18" charset="0"/>
              </a:rPr>
              <a:t>. Here are some examples:</a:t>
            </a:r>
          </a:p>
        </p:txBody>
      </p:sp>
      <p:sp>
        <p:nvSpPr>
          <p:cNvPr id="6" name="6 Marcador de pie de página"/>
          <p:cNvSpPr>
            <a:spLocks noGrp="1"/>
          </p:cNvSpPr>
          <p:nvPr>
            <p:ph type="ftr" sz="quarter" idx="11"/>
          </p:nvPr>
        </p:nvSpPr>
        <p:spPr>
          <a:xfrm>
            <a:off x="221177" y="6501684"/>
            <a:ext cx="8821089"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_tradnl" altLang="es-AR" sz="1600" b="1" dirty="0">
                <a:latin typeface="Andalus" panose="02020603050405020304" pitchFamily="18" charset="-78"/>
                <a:cs typeface="Andalus" panose="02020603050405020304" pitchFamily="18" charset="-78"/>
              </a:rPr>
              <a:t>UTN -  FRVM                                 Lic. Evangelina Cecchel - Lic. Bibiana </a:t>
            </a:r>
            <a:r>
              <a:rPr lang="es-ES_tradnl" altLang="es-AR" sz="1600" b="1" dirty="0" err="1">
                <a:latin typeface="Andalus" panose="02020603050405020304" pitchFamily="18" charset="-78"/>
                <a:cs typeface="Andalus" panose="02020603050405020304" pitchFamily="18" charset="-78"/>
              </a:rPr>
              <a:t>Fernandez</a:t>
            </a:r>
            <a:endParaRPr lang="es-ES_tradnl" altLang="es-AR" sz="1600" b="1" dirty="0">
              <a:latin typeface="Andalus" panose="02020603050405020304" pitchFamily="18" charset="-78"/>
              <a:cs typeface="Andalus" panose="02020603050405020304" pitchFamily="18" charset="-78"/>
            </a:endParaRPr>
          </a:p>
        </p:txBody>
      </p:sp>
      <p:pic>
        <p:nvPicPr>
          <p:cNvPr id="1229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858" y="3857448"/>
            <a:ext cx="8370887"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6" descr="http://cdn.hishairclinic.com/wp-content/uploads/2014/06/thebest.jpg"/>
          <p:cNvPicPr>
            <a:picLocks noChangeAspect="1" noChangeArrowheads="1"/>
          </p:cNvPicPr>
          <p:nvPr/>
        </p:nvPicPr>
        <p:blipFill>
          <a:blip r:embed="rId5" cstate="print"/>
          <a:srcRect/>
          <a:stretch>
            <a:fillRect/>
          </a:stretch>
        </p:blipFill>
        <p:spPr bwMode="auto">
          <a:xfrm>
            <a:off x="539552" y="188640"/>
            <a:ext cx="2195736" cy="16468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597220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idx="1"/>
          </p:nvPr>
        </p:nvSpPr>
        <p:spPr>
          <a:xfrm>
            <a:off x="457200" y="1350767"/>
            <a:ext cx="8686800" cy="4525963"/>
          </a:xfrm>
        </p:spPr>
        <p:txBody>
          <a:bodyPr>
            <a:normAutofit/>
          </a:bodyPr>
          <a:lstStyle/>
          <a:p>
            <a:pPr algn="just" eaLnBrk="1" hangingPunct="1">
              <a:buFontTx/>
              <a:buBlip>
                <a:blip r:embed="rId3"/>
              </a:buBlip>
            </a:pPr>
            <a:r>
              <a:rPr lang="en-US" altLang="es-AR" sz="2400" dirty="0">
                <a:latin typeface="Garamond" panose="02020404030301010803" pitchFamily="18" charset="0"/>
              </a:rPr>
              <a:t>When we compare one thing with itself, we do not use "the":</a:t>
            </a:r>
          </a:p>
          <a:p>
            <a:pPr eaLnBrk="1" hangingPunct="1">
              <a:buFontTx/>
              <a:buNone/>
            </a:pPr>
            <a:r>
              <a:rPr lang="en-US" altLang="es-AR" sz="2400" dirty="0">
                <a:latin typeface="Garamond" panose="02020404030301010803" pitchFamily="18" charset="0"/>
              </a:rPr>
              <a:t>		England is </a:t>
            </a:r>
            <a:r>
              <a:rPr lang="en-US" altLang="es-AR" sz="2400" b="1" dirty="0">
                <a:latin typeface="Garamond" panose="02020404030301010803" pitchFamily="18" charset="0"/>
              </a:rPr>
              <a:t>coldest</a:t>
            </a:r>
            <a:r>
              <a:rPr lang="en-US" altLang="es-AR" sz="2400" dirty="0">
                <a:latin typeface="Garamond" panose="02020404030301010803" pitchFamily="18" charset="0"/>
              </a:rPr>
              <a:t> in winter. (</a:t>
            </a:r>
            <a:r>
              <a:rPr lang="en-US" altLang="es-AR" sz="2400" i="1" dirty="0">
                <a:latin typeface="Garamond" panose="02020404030301010803" pitchFamily="18" charset="0"/>
              </a:rPr>
              <a:t>not</a:t>
            </a:r>
            <a:r>
              <a:rPr lang="en-US" altLang="es-AR" sz="2400" dirty="0">
                <a:latin typeface="Garamond" panose="02020404030301010803" pitchFamily="18" charset="0"/>
              </a:rPr>
              <a:t> the coldest)</a:t>
            </a:r>
          </a:p>
          <a:p>
            <a:pPr eaLnBrk="1" hangingPunct="1">
              <a:buFontTx/>
              <a:buNone/>
            </a:pPr>
            <a:r>
              <a:rPr lang="en-US" altLang="es-AR" sz="2400" dirty="0">
                <a:latin typeface="Garamond" panose="02020404030301010803" pitchFamily="18" charset="0"/>
              </a:rPr>
              <a:t>		My boss is </a:t>
            </a:r>
            <a:r>
              <a:rPr lang="en-US" altLang="es-AR" sz="2400" b="1" dirty="0">
                <a:latin typeface="Garamond" panose="02020404030301010803" pitchFamily="18" charset="0"/>
              </a:rPr>
              <a:t>most </a:t>
            </a:r>
            <a:r>
              <a:rPr lang="en-US" altLang="es-AR" sz="2400" dirty="0">
                <a:latin typeface="Garamond" panose="02020404030301010803" pitchFamily="18" charset="0"/>
              </a:rPr>
              <a:t>generous when we get a big order. (</a:t>
            </a:r>
            <a:r>
              <a:rPr lang="en-US" altLang="es-AR" sz="2400" i="1" dirty="0">
                <a:latin typeface="Garamond" panose="02020404030301010803" pitchFamily="18" charset="0"/>
              </a:rPr>
              <a:t>not</a:t>
            </a:r>
            <a:r>
              <a:rPr lang="en-US" altLang="es-AR" sz="2400" dirty="0">
                <a:latin typeface="Garamond" panose="02020404030301010803" pitchFamily="18" charset="0"/>
              </a:rPr>
              <a:t> the most generous</a:t>
            </a:r>
            <a:r>
              <a:rPr lang="es-ES_tradnl" altLang="es-AR" sz="2400" dirty="0">
                <a:latin typeface="Garamond" panose="02020404030301010803" pitchFamily="18" charset="0"/>
              </a:rPr>
              <a:t>)</a:t>
            </a:r>
          </a:p>
          <a:p>
            <a:pPr eaLnBrk="1" hangingPunct="1"/>
            <a:endParaRPr lang="es-ES_tradnl" altLang="es-AR" sz="2400" dirty="0">
              <a:latin typeface="Garamond" panose="02020404030301010803" pitchFamily="18" charset="0"/>
            </a:endParaRPr>
          </a:p>
        </p:txBody>
      </p:sp>
      <p:sp>
        <p:nvSpPr>
          <p:cNvPr id="5" name="6 Marcador de pie de página"/>
          <p:cNvSpPr>
            <a:spLocks noGrp="1"/>
          </p:cNvSpPr>
          <p:nvPr>
            <p:ph type="ftr" sz="quarter" idx="11"/>
          </p:nvPr>
        </p:nvSpPr>
        <p:spPr>
          <a:xfrm>
            <a:off x="288412" y="6501684"/>
            <a:ext cx="8821089"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_tradnl" altLang="es-AR" sz="1600" b="1" dirty="0">
                <a:latin typeface="Andalus" panose="02020603050405020304" pitchFamily="18" charset="-78"/>
                <a:cs typeface="Andalus" panose="02020603050405020304" pitchFamily="18" charset="-78"/>
              </a:rPr>
              <a:t>UTN -  FRVM                                 Lic. Evangelina Cecchel - Lic. Bibiana </a:t>
            </a:r>
            <a:r>
              <a:rPr lang="es-ES_tradnl" altLang="es-AR" sz="1600" b="1" dirty="0" err="1">
                <a:latin typeface="Andalus" panose="02020603050405020304" pitchFamily="18" charset="-78"/>
                <a:cs typeface="Andalus" panose="02020603050405020304" pitchFamily="18" charset="-78"/>
              </a:rPr>
              <a:t>Fernandez</a:t>
            </a:r>
            <a:endParaRPr lang="es-ES_tradnl" altLang="es-AR" sz="1600" b="1" dirty="0">
              <a:latin typeface="Andalus" panose="02020603050405020304" pitchFamily="18" charset="-78"/>
              <a:cs typeface="Andalus" panose="02020603050405020304" pitchFamily="18" charset="-78"/>
            </a:endParaRPr>
          </a:p>
        </p:txBody>
      </p:sp>
      <p:pic>
        <p:nvPicPr>
          <p:cNvPr id="7173" name="Picture 5" descr="http://www.roadsidemultimedia.com/wp-content/uploads/dreamstime_s_23201580-550x366.jpg"/>
          <p:cNvPicPr>
            <a:picLocks noChangeAspect="1" noChangeArrowheads="1"/>
          </p:cNvPicPr>
          <p:nvPr/>
        </p:nvPicPr>
        <p:blipFill>
          <a:blip r:embed="rId4" cstate="print"/>
          <a:srcRect/>
          <a:stretch>
            <a:fillRect/>
          </a:stretch>
        </p:blipFill>
        <p:spPr bwMode="auto">
          <a:xfrm>
            <a:off x="2937939" y="3287596"/>
            <a:ext cx="3462679" cy="230425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2144076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peakwater.org/wp-content/uploads/2012/04/Lote_129_River_Image-0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1130821">
            <a:off x="136044" y="1191102"/>
            <a:ext cx="2601061" cy="13086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75253" y="436765"/>
            <a:ext cx="2506582" cy="791189"/>
          </a:xfrm>
        </p:spPr>
        <p:style>
          <a:lnRef idx="2">
            <a:schemeClr val="dk1">
              <a:shade val="50000"/>
            </a:schemeClr>
          </a:lnRef>
          <a:fillRef idx="1">
            <a:schemeClr val="dk1"/>
          </a:fillRef>
          <a:effectRef idx="0">
            <a:schemeClr val="dk1"/>
          </a:effectRef>
          <a:fontRef idx="minor">
            <a:schemeClr val="lt1"/>
          </a:fontRef>
        </p:style>
        <p:txBody>
          <a:bodyPr>
            <a:normAutofit fontScale="90000"/>
          </a:bodyPr>
          <a:lstStyle/>
          <a:p>
            <a:pPr algn="ctr"/>
            <a:r>
              <a:rPr lang="en-US" sz="1800" dirty="0">
                <a:latin typeface="Bookman Old Style" panose="02050604050505020204" pitchFamily="18" charset="0"/>
              </a:rPr>
              <a:t>The Amazon River (long and wide) in America</a:t>
            </a:r>
          </a:p>
        </p:txBody>
      </p:sp>
      <p:sp>
        <p:nvSpPr>
          <p:cNvPr id="17" name="6 Marcador de pie de página"/>
          <p:cNvSpPr>
            <a:spLocks noGrp="1"/>
          </p:cNvSpPr>
          <p:nvPr>
            <p:ph type="ftr" sz="quarter" idx="11"/>
          </p:nvPr>
        </p:nvSpPr>
        <p:spPr>
          <a:xfrm>
            <a:off x="355647" y="6501684"/>
            <a:ext cx="8821089"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_tradnl" altLang="es-AR" sz="1600" b="1" dirty="0">
                <a:latin typeface="Andalus" panose="02020603050405020304" pitchFamily="18" charset="-78"/>
                <a:cs typeface="Andalus" panose="02020603050405020304" pitchFamily="18" charset="-78"/>
              </a:rPr>
              <a:t>UTN -  FRVM                                 Lic. Evangelina Cecchel - Lic. Bibiana </a:t>
            </a:r>
            <a:r>
              <a:rPr lang="es-ES_tradnl" altLang="es-AR" sz="1600" b="1" dirty="0" err="1">
                <a:latin typeface="Andalus" panose="02020603050405020304" pitchFamily="18" charset="-78"/>
                <a:cs typeface="Andalus" panose="02020603050405020304" pitchFamily="18" charset="-78"/>
              </a:rPr>
              <a:t>Fernandez</a:t>
            </a:r>
            <a:endParaRPr lang="es-ES_tradnl" altLang="es-AR" sz="1600" b="1" dirty="0">
              <a:latin typeface="Andalus" panose="02020603050405020304" pitchFamily="18" charset="-78"/>
              <a:cs typeface="Andalus" panose="02020603050405020304" pitchFamily="18" charset="-78"/>
            </a:endParaRPr>
          </a:p>
        </p:txBody>
      </p:sp>
      <p:pic>
        <p:nvPicPr>
          <p:cNvPr id="19460" name="Picture 4" descr="http://cdn.precioyviajes.com/documents/DestinationPage/12/08/31/ii6jagpow7qjjmlhpdgn_w.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3256" y="1242902"/>
            <a:ext cx="3154152" cy="12616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6" name="Título 1"/>
          <p:cNvSpPr txBox="1">
            <a:spLocks/>
          </p:cNvSpPr>
          <p:nvPr/>
        </p:nvSpPr>
        <p:spPr>
          <a:xfrm rot="1090598">
            <a:off x="3668702" y="517612"/>
            <a:ext cx="2514794" cy="848022"/>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dirty="0">
                <a:latin typeface="Bookman Old Style" panose="02050604050505020204" pitchFamily="18" charset="0"/>
              </a:rPr>
              <a:t>Sao Paulo City  (large) in America</a:t>
            </a:r>
          </a:p>
        </p:txBody>
      </p:sp>
      <p:pic>
        <p:nvPicPr>
          <p:cNvPr id="19462" name="Picture 6" descr="http://elmeme.me/static/uploads/images/2015/11/107619/107619_main_ful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14432" y="977246"/>
            <a:ext cx="2383144" cy="17873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8" name="Título 1"/>
          <p:cNvSpPr txBox="1">
            <a:spLocks/>
          </p:cNvSpPr>
          <p:nvPr/>
        </p:nvSpPr>
        <p:spPr>
          <a:xfrm rot="21005231">
            <a:off x="6293073" y="471021"/>
            <a:ext cx="2791477" cy="707385"/>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dirty="0">
                <a:latin typeface="Bookman Old Style" panose="02050604050505020204" pitchFamily="18" charset="0"/>
              </a:rPr>
              <a:t>Buenos Aires City (populous) in America</a:t>
            </a:r>
          </a:p>
        </p:txBody>
      </p:sp>
      <p:pic>
        <p:nvPicPr>
          <p:cNvPr id="19464" name="Picture 8" descr="http://4.bp.blogspot.com/-gR96KdCHCqY/TbjJsgcrxVI/AAAAAAAACYU/pC07Nq8sZn8/s1600/rescate%2Baconcagua%2Bargentina%2Bgoer%2Bpatrulla%2Baccident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477" y="3919911"/>
            <a:ext cx="2559557" cy="16745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0" name="Título 1"/>
          <p:cNvSpPr txBox="1">
            <a:spLocks/>
          </p:cNvSpPr>
          <p:nvPr/>
        </p:nvSpPr>
        <p:spPr>
          <a:xfrm rot="20814304">
            <a:off x="146232" y="3205106"/>
            <a:ext cx="2710431" cy="937653"/>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dirty="0">
                <a:latin typeface="Bookman Old Style" panose="02050604050505020204" pitchFamily="18" charset="0"/>
              </a:rPr>
              <a:t>Cerro Aconcagua (high point) in America</a:t>
            </a:r>
          </a:p>
        </p:txBody>
      </p:sp>
      <p:pic>
        <p:nvPicPr>
          <p:cNvPr id="19466" name="Picture 10" descr="http://www.fronne.com/wp-content/uploads/2015/09/Atacama_Deser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93258" y="3461618"/>
            <a:ext cx="3045545" cy="17131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2" name="Título 1"/>
          <p:cNvSpPr txBox="1">
            <a:spLocks/>
          </p:cNvSpPr>
          <p:nvPr/>
        </p:nvSpPr>
        <p:spPr>
          <a:xfrm>
            <a:off x="3160814" y="5000822"/>
            <a:ext cx="2710431" cy="937653"/>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dirty="0">
                <a:latin typeface="Bookman Old Style" panose="02050604050505020204" pitchFamily="18" charset="0"/>
              </a:rPr>
              <a:t>Atacama Desert in Chile (dry) in America</a:t>
            </a:r>
          </a:p>
        </p:txBody>
      </p:sp>
      <p:pic>
        <p:nvPicPr>
          <p:cNvPr id="19468" name="Picture 12" descr="http://randomwallpapers.net/cordillera-de-los-andes-sierra-peru-photography-1920x1200-wallpaper28675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991462">
            <a:off x="6006738" y="4187900"/>
            <a:ext cx="2869648" cy="17935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4" name="Título 1"/>
          <p:cNvSpPr txBox="1">
            <a:spLocks/>
          </p:cNvSpPr>
          <p:nvPr/>
        </p:nvSpPr>
        <p:spPr>
          <a:xfrm rot="20950180">
            <a:off x="6102756" y="3421003"/>
            <a:ext cx="2710431" cy="937653"/>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800" dirty="0">
                <a:latin typeface="Bookman Old Style" panose="02050604050505020204" pitchFamily="18" charset="0"/>
              </a:rPr>
              <a:t>Andes (famous - long) Mountain Range in America</a:t>
            </a:r>
          </a:p>
        </p:txBody>
      </p:sp>
      <p:sp>
        <p:nvSpPr>
          <p:cNvPr id="5" name="Rectángulo 4"/>
          <p:cNvSpPr/>
          <p:nvPr/>
        </p:nvSpPr>
        <p:spPr>
          <a:xfrm>
            <a:off x="3317104" y="2602000"/>
            <a:ext cx="2900923" cy="923330"/>
          </a:xfrm>
          <a:prstGeom prst="rect">
            <a:avLst/>
          </a:prstGeom>
          <a:ln>
            <a:solidFill>
              <a:schemeClr val="tx2">
                <a:lumMod val="50000"/>
              </a:schemeClr>
            </a:solidFill>
          </a:ln>
        </p:spPr>
        <p:style>
          <a:lnRef idx="3">
            <a:schemeClr val="lt1"/>
          </a:lnRef>
          <a:fillRef idx="1">
            <a:schemeClr val="accent3"/>
          </a:fillRef>
          <a:effectRef idx="1">
            <a:schemeClr val="accent3"/>
          </a:effectRef>
          <a:fontRef idx="minor">
            <a:schemeClr val="lt1"/>
          </a:fontRef>
        </p:style>
        <p:txBody>
          <a:bodyPr wrap="none" lIns="91440" tIns="45720" rIns="91440" bIns="45720">
            <a:spAutoFit/>
          </a:bodyPr>
          <a:lstStyle/>
          <a:p>
            <a:pPr algn="ctr"/>
            <a:r>
              <a:rPr lang="en-US" sz="5400" b="1" spc="50" dirty="0">
                <a:ln w="9525" cmpd="sng">
                  <a:solidFill>
                    <a:schemeClr val="accent1"/>
                  </a:solidFill>
                  <a:prstDash val="solid"/>
                </a:ln>
                <a:solidFill>
                  <a:schemeClr val="bg2">
                    <a:lumMod val="90000"/>
                  </a:schemeClr>
                </a:solidFill>
                <a:effectLst>
                  <a:glow rad="38100">
                    <a:schemeClr val="accent1">
                      <a:alpha val="40000"/>
                    </a:schemeClr>
                  </a:glow>
                </a:effectLst>
                <a:latin typeface="Bodoni MT Poster Compressed" panose="02070706080601050204" pitchFamily="18" charset="0"/>
              </a:rPr>
              <a:t>SAY SENTENCES</a:t>
            </a:r>
          </a:p>
        </p:txBody>
      </p:sp>
    </p:spTree>
    <p:extLst>
      <p:ext uri="{BB962C8B-B14F-4D97-AF65-F5344CB8AC3E}">
        <p14:creationId xmlns:p14="http://schemas.microsoft.com/office/powerpoint/2010/main" val="20940221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6 Marcador de pie de página"/>
          <p:cNvSpPr>
            <a:spLocks noGrp="1"/>
          </p:cNvSpPr>
          <p:nvPr>
            <p:ph type="ftr" sz="quarter" idx="11"/>
          </p:nvPr>
        </p:nvSpPr>
        <p:spPr>
          <a:xfrm>
            <a:off x="328753" y="6501684"/>
            <a:ext cx="8821089"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_tradnl" altLang="es-AR" sz="1600" b="1" dirty="0">
                <a:latin typeface="Andalus" panose="02020603050405020304" pitchFamily="18" charset="-78"/>
                <a:cs typeface="Andalus" panose="02020603050405020304" pitchFamily="18" charset="-78"/>
              </a:rPr>
              <a:t>UTN -  FRVM                                 Lic. Evangelina Cecchel - Lic. Bibiana </a:t>
            </a:r>
            <a:r>
              <a:rPr lang="es-ES_tradnl" altLang="es-AR" sz="1600" b="1" dirty="0" err="1">
                <a:latin typeface="Andalus" panose="02020603050405020304" pitchFamily="18" charset="-78"/>
                <a:cs typeface="Andalus" panose="02020603050405020304" pitchFamily="18" charset="-78"/>
              </a:rPr>
              <a:t>Fernandez</a:t>
            </a:r>
            <a:endParaRPr lang="es-ES_tradnl" altLang="es-AR" sz="1600" b="1" dirty="0">
              <a:latin typeface="Andalus" panose="02020603050405020304" pitchFamily="18" charset="-78"/>
              <a:cs typeface="Andalus" panose="02020603050405020304" pitchFamily="18" charset="-78"/>
            </a:endParaRPr>
          </a:p>
        </p:txBody>
      </p:sp>
      <p:pic>
        <p:nvPicPr>
          <p:cNvPr id="32770" name="Picture 2" descr="http://tomschimmer.files.wordpress.com/2013/07/practi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228" y="1949823"/>
            <a:ext cx="6153150" cy="238125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a:extLst/>
        </p:spPr>
      </p:pic>
    </p:spTree>
    <p:extLst>
      <p:ext uri="{BB962C8B-B14F-4D97-AF65-F5344CB8AC3E}">
        <p14:creationId xmlns:p14="http://schemas.microsoft.com/office/powerpoint/2010/main" val="26857502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76520" y="1196788"/>
            <a:ext cx="8417857" cy="4652681"/>
          </a:xfrm>
        </p:spPr>
        <p:txBody>
          <a:bodyPr>
            <a:normAutofit/>
          </a:bodyPr>
          <a:lstStyle/>
          <a:p>
            <a:pPr marL="0" indent="0" algn="just">
              <a:buNone/>
            </a:pPr>
            <a:r>
              <a:rPr lang="en-US" sz="2400" dirty="0">
                <a:latin typeface="Garamond" panose="02020404030301010803" pitchFamily="18" charset="0"/>
              </a:rPr>
              <a:t>Comparative and superlative forms of adjectives. </a:t>
            </a:r>
            <a:r>
              <a:rPr lang="en-US" dirty="0" smtClean="0">
                <a:latin typeface="Garamond" panose="02020404030301010803" pitchFamily="18" charset="0"/>
              </a:rPr>
              <a:t> </a:t>
            </a:r>
          </a:p>
          <a:p>
            <a:pPr algn="just">
              <a:buClr>
                <a:schemeClr val="accent1">
                  <a:lumMod val="50000"/>
                </a:schemeClr>
              </a:buClr>
              <a:buSzPct val="117000"/>
            </a:pPr>
            <a:r>
              <a:rPr lang="en-US" sz="1800" u="sng" dirty="0">
                <a:latin typeface="Arial" panose="020B0604020202020204" pitchFamily="34" charset="0"/>
                <a:cs typeface="Arial" panose="020B0604020202020204" pitchFamily="34" charset="0"/>
                <a:hlinkClick r:id="rId2"/>
              </a:rPr>
              <a:t>http://www.ompersonal.com.ar/INTERMEDIATE/unit14/page2.htm</a:t>
            </a:r>
            <a:endParaRPr lang="en-US" sz="1800" dirty="0">
              <a:latin typeface="Arial" panose="020B0604020202020204" pitchFamily="34" charset="0"/>
              <a:cs typeface="Arial" panose="020B0604020202020204" pitchFamily="34" charset="0"/>
            </a:endParaRPr>
          </a:p>
          <a:p>
            <a:pPr algn="just">
              <a:buClr>
                <a:schemeClr val="accent1">
                  <a:lumMod val="50000"/>
                </a:schemeClr>
              </a:buClr>
              <a:buSzPct val="117000"/>
            </a:pPr>
            <a:r>
              <a:rPr lang="en-US" sz="1800" u="sng" dirty="0">
                <a:latin typeface="Arial" panose="020B0604020202020204" pitchFamily="34" charset="0"/>
                <a:cs typeface="Arial" panose="020B0604020202020204" pitchFamily="34" charset="0"/>
                <a:hlinkClick r:id="rId3"/>
              </a:rPr>
              <a:t>http://www.ompersonal.com.ar/INTERMEDIATE/unit14/page3.htm</a:t>
            </a:r>
            <a:endParaRPr lang="en-US" sz="1800" dirty="0">
              <a:latin typeface="Arial" panose="020B0604020202020204" pitchFamily="34" charset="0"/>
              <a:cs typeface="Arial" panose="020B0604020202020204" pitchFamily="34" charset="0"/>
            </a:endParaRPr>
          </a:p>
          <a:p>
            <a:pPr algn="just">
              <a:buClr>
                <a:schemeClr val="accent1">
                  <a:lumMod val="50000"/>
                </a:schemeClr>
              </a:buClr>
              <a:buSzPct val="117000"/>
            </a:pPr>
            <a:r>
              <a:rPr lang="en-US" sz="1800" u="sng" dirty="0">
                <a:latin typeface="Arial" panose="020B0604020202020204" pitchFamily="34" charset="0"/>
                <a:cs typeface="Arial" panose="020B0604020202020204" pitchFamily="34" charset="0"/>
                <a:hlinkClick r:id="rId4"/>
              </a:rPr>
              <a:t>http://www.ompersonal.com.ar/omgrammar/comparativosysuperlativos.htm</a:t>
            </a:r>
            <a:endParaRPr lang="en-US" sz="1800" dirty="0">
              <a:latin typeface="Arial" panose="020B0604020202020204" pitchFamily="34" charset="0"/>
              <a:cs typeface="Arial" panose="020B0604020202020204" pitchFamily="34" charset="0"/>
            </a:endParaRPr>
          </a:p>
          <a:p>
            <a:pPr algn="just">
              <a:buClr>
                <a:schemeClr val="accent1">
                  <a:lumMod val="50000"/>
                </a:schemeClr>
              </a:buClr>
              <a:buSzPct val="117000"/>
            </a:pPr>
            <a:r>
              <a:rPr lang="en-US" sz="1800" u="sng" dirty="0">
                <a:latin typeface="Arial" panose="020B0604020202020204" pitchFamily="34" charset="0"/>
                <a:cs typeface="Arial" panose="020B0604020202020204" pitchFamily="34" charset="0"/>
                <a:hlinkClick r:id="rId5"/>
              </a:rPr>
              <a:t>http://www.ompersonal.com.ar/omgrammar/comparativosysuperlativos2.htm</a:t>
            </a:r>
            <a:endParaRPr lang="en-US" sz="1800" dirty="0">
              <a:latin typeface="Arial" panose="020B0604020202020204" pitchFamily="34" charset="0"/>
              <a:cs typeface="Arial" panose="020B0604020202020204" pitchFamily="34" charset="0"/>
            </a:endParaRPr>
          </a:p>
          <a:p>
            <a:pPr algn="just">
              <a:buClr>
                <a:schemeClr val="accent1">
                  <a:lumMod val="50000"/>
                </a:schemeClr>
              </a:buClr>
              <a:buSzPct val="117000"/>
            </a:pPr>
            <a:r>
              <a:rPr lang="en-US" sz="1800" u="sng" dirty="0">
                <a:latin typeface="Arial" panose="020B0604020202020204" pitchFamily="34" charset="0"/>
                <a:cs typeface="Arial" panose="020B0604020202020204" pitchFamily="34" charset="0"/>
                <a:hlinkClick r:id="rId6"/>
              </a:rPr>
              <a:t>http://www.englishexercises.org/makeagame/viewgame.asp?id=6009</a:t>
            </a:r>
            <a:endParaRPr lang="en-US" sz="1800" dirty="0">
              <a:latin typeface="Arial" panose="020B0604020202020204" pitchFamily="34" charset="0"/>
              <a:cs typeface="Arial" panose="020B0604020202020204" pitchFamily="34" charset="0"/>
            </a:endParaRPr>
          </a:p>
          <a:p>
            <a:pPr algn="just">
              <a:buClr>
                <a:schemeClr val="accent1">
                  <a:lumMod val="50000"/>
                </a:schemeClr>
              </a:buClr>
              <a:buSzPct val="117000"/>
            </a:pPr>
            <a:r>
              <a:rPr lang="en-US" sz="1800" u="sng" dirty="0">
                <a:latin typeface="Arial" panose="020B0604020202020204" pitchFamily="34" charset="0"/>
                <a:cs typeface="Arial" panose="020B0604020202020204" pitchFamily="34" charset="0"/>
                <a:hlinkClick r:id="rId7"/>
              </a:rPr>
              <a:t>https://www.ego4u.com/en/cram-up/grammar/adjectives-adverbs/adjectives/exercises</a:t>
            </a:r>
            <a:endParaRPr lang="en-US" sz="1800" dirty="0">
              <a:latin typeface="Arial" panose="020B0604020202020204" pitchFamily="34" charset="0"/>
              <a:cs typeface="Arial" panose="020B0604020202020204" pitchFamily="34" charset="0"/>
            </a:endParaRPr>
          </a:p>
          <a:p>
            <a:pPr algn="just">
              <a:buClr>
                <a:schemeClr val="accent1">
                  <a:lumMod val="50000"/>
                </a:schemeClr>
              </a:buClr>
              <a:buSzPct val="117000"/>
            </a:pPr>
            <a:r>
              <a:rPr lang="en-US" sz="1800" u="sng" dirty="0">
                <a:latin typeface="Arial" panose="020B0604020202020204" pitchFamily="34" charset="0"/>
                <a:cs typeface="Arial" panose="020B0604020202020204" pitchFamily="34" charset="0"/>
                <a:hlinkClick r:id="rId8"/>
              </a:rPr>
              <a:t>http://www.myenglishpages.com/site_php_files/grammar-exercise-grammar-comparatives-superlatives.php</a:t>
            </a:r>
            <a:endParaRPr lang="en-US" sz="1800" dirty="0">
              <a:latin typeface="Arial" panose="020B0604020202020204" pitchFamily="34" charset="0"/>
              <a:cs typeface="Arial" panose="020B0604020202020204" pitchFamily="34" charset="0"/>
            </a:endParaRPr>
          </a:p>
          <a:p>
            <a:pPr algn="just">
              <a:buClr>
                <a:schemeClr val="accent1">
                  <a:lumMod val="50000"/>
                </a:schemeClr>
              </a:buClr>
              <a:buSzPct val="117000"/>
            </a:pPr>
            <a:r>
              <a:rPr lang="en-US" sz="1800" u="sng" dirty="0">
                <a:latin typeface="Arial" panose="020B0604020202020204" pitchFamily="34" charset="0"/>
                <a:cs typeface="Arial" panose="020B0604020202020204" pitchFamily="34" charset="0"/>
                <a:hlinkClick r:id="rId9"/>
              </a:rPr>
              <a:t>http://www.ompersonal.com.ar/INTERMEDIATE/unit4/page2.htm</a:t>
            </a:r>
            <a:r>
              <a:rPr lang="en-US" sz="1800" dirty="0">
                <a:latin typeface="Arial" panose="020B0604020202020204" pitchFamily="34" charset="0"/>
                <a:cs typeface="Arial" panose="020B0604020202020204" pitchFamily="34" charset="0"/>
              </a:rPr>
              <a:t> </a:t>
            </a:r>
            <a:r>
              <a:rPr lang="en-US" sz="1800" dirty="0"/>
              <a:t> </a:t>
            </a:r>
            <a:r>
              <a:rPr lang="en-US" sz="2000" dirty="0">
                <a:latin typeface="Garamond" panose="02020404030301010803" pitchFamily="18" charset="0"/>
              </a:rPr>
              <a:t>(dialogues)</a:t>
            </a:r>
          </a:p>
          <a:p>
            <a:pPr marL="0" indent="0" algn="just">
              <a:buNone/>
            </a:pPr>
            <a:endParaRPr lang="en-US" dirty="0"/>
          </a:p>
        </p:txBody>
      </p:sp>
      <p:sp>
        <p:nvSpPr>
          <p:cNvPr id="4" name="6 Marcador de pie de página"/>
          <p:cNvSpPr>
            <a:spLocks noGrp="1"/>
          </p:cNvSpPr>
          <p:nvPr>
            <p:ph type="ftr" sz="quarter" idx="11"/>
          </p:nvPr>
        </p:nvSpPr>
        <p:spPr>
          <a:xfrm>
            <a:off x="153942" y="6501684"/>
            <a:ext cx="8821089"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_tradnl" altLang="es-AR" sz="1600" b="1" dirty="0">
                <a:latin typeface="Andalus" panose="02020603050405020304" pitchFamily="18" charset="-78"/>
                <a:cs typeface="Andalus" panose="02020603050405020304" pitchFamily="18" charset="-78"/>
              </a:rPr>
              <a:t>UTN -  FRVM                                 Lic. Evangelina Cecchel - Lic. Bibiana </a:t>
            </a:r>
            <a:r>
              <a:rPr lang="es-ES_tradnl" altLang="es-AR" sz="1600" b="1" dirty="0" err="1">
                <a:latin typeface="Andalus" panose="02020603050405020304" pitchFamily="18" charset="-78"/>
                <a:cs typeface="Andalus" panose="02020603050405020304" pitchFamily="18" charset="-78"/>
              </a:rPr>
              <a:t>Fernandez</a:t>
            </a:r>
            <a:endParaRPr lang="es-ES_tradnl" altLang="es-AR" sz="1600" b="1" dirty="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38811909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Grp="1" noChangeArrowheads="1"/>
          </p:cNvSpPr>
          <p:nvPr>
            <p:ph type="subTitle" idx="1"/>
          </p:nvPr>
        </p:nvSpPr>
        <p:spPr>
          <a:xfrm>
            <a:off x="323848" y="955303"/>
            <a:ext cx="8496300" cy="4968875"/>
          </a:xfrm>
        </p:spPr>
        <p:txBody>
          <a:bodyPr>
            <a:normAutofit/>
          </a:bodyPr>
          <a:lstStyle/>
          <a:p>
            <a:pPr eaLnBrk="1" hangingPunct="1">
              <a:lnSpc>
                <a:spcPct val="80000"/>
              </a:lnSpc>
            </a:pPr>
            <a:r>
              <a:rPr lang="en-US" altLang="es-AR" b="1" i="1" dirty="0" smtClean="0">
                <a:latin typeface="Garamond" panose="02020404030301010803" pitchFamily="18" charset="0"/>
              </a:rPr>
              <a:t>What are Comparative Adjectives?</a:t>
            </a:r>
            <a:endParaRPr lang="en-US" altLang="es-AR" i="1" dirty="0" smtClean="0">
              <a:latin typeface="Garamond" panose="02020404030301010803" pitchFamily="18" charset="0"/>
            </a:endParaRPr>
          </a:p>
          <a:p>
            <a:pPr algn="just" eaLnBrk="1" hangingPunct="1">
              <a:lnSpc>
                <a:spcPct val="80000"/>
              </a:lnSpc>
            </a:pPr>
            <a:endParaRPr lang="en-US" altLang="es-AR" dirty="0">
              <a:latin typeface="Garamond" panose="02020404030301010803" pitchFamily="18" charset="0"/>
            </a:endParaRPr>
          </a:p>
          <a:p>
            <a:pPr algn="just" eaLnBrk="1" hangingPunct="1">
              <a:lnSpc>
                <a:spcPct val="80000"/>
              </a:lnSpc>
            </a:pPr>
            <a:r>
              <a:rPr lang="en-US" altLang="es-AR" dirty="0">
                <a:latin typeface="Garamond" panose="02020404030301010803" pitchFamily="18" charset="0"/>
              </a:rPr>
              <a:t>Comparative adjectives compare two things, people, or places unlike positive adjectives which stand alone and do not make comparisons between nouns. Frequently, the word </a:t>
            </a:r>
            <a:r>
              <a:rPr lang="en-US" altLang="es-AR" b="1" i="1" dirty="0">
                <a:latin typeface="Garamond" panose="02020404030301010803" pitchFamily="18" charset="0"/>
              </a:rPr>
              <a:t>than</a:t>
            </a:r>
            <a:r>
              <a:rPr lang="en-US" altLang="es-AR" i="1" dirty="0">
                <a:latin typeface="Garamond" panose="02020404030301010803" pitchFamily="18" charset="0"/>
              </a:rPr>
              <a:t> </a:t>
            </a:r>
            <a:r>
              <a:rPr lang="en-US" altLang="es-AR" dirty="0">
                <a:latin typeface="Garamond" panose="02020404030301010803" pitchFamily="18" charset="0"/>
              </a:rPr>
              <a:t>accompanies the comparative but not always.</a:t>
            </a:r>
          </a:p>
          <a:p>
            <a:pPr eaLnBrk="1" hangingPunct="1">
              <a:lnSpc>
                <a:spcPct val="80000"/>
              </a:lnSpc>
            </a:pPr>
            <a:endParaRPr lang="en-US" altLang="es-AR" dirty="0" smtClean="0">
              <a:latin typeface="Garamond" panose="02020404030301010803" pitchFamily="18" charset="0"/>
            </a:endParaRPr>
          </a:p>
          <a:p>
            <a:pPr eaLnBrk="1" hangingPunct="1">
              <a:lnSpc>
                <a:spcPct val="80000"/>
              </a:lnSpc>
            </a:pPr>
            <a:r>
              <a:rPr lang="en-US" altLang="es-AR" dirty="0">
                <a:latin typeface="Garamond" panose="02020404030301010803" pitchFamily="18" charset="0"/>
              </a:rPr>
              <a:t>Paul is tall</a:t>
            </a:r>
            <a:r>
              <a:rPr lang="en-US" altLang="es-AR" b="1" dirty="0">
                <a:latin typeface="Garamond" panose="02020404030301010803" pitchFamily="18" charset="0"/>
              </a:rPr>
              <a:t>er</a:t>
            </a:r>
            <a:r>
              <a:rPr lang="en-US" altLang="es-AR" dirty="0">
                <a:latin typeface="Garamond" panose="02020404030301010803" pitchFamily="18" charset="0"/>
              </a:rPr>
              <a:t> </a:t>
            </a:r>
            <a:r>
              <a:rPr lang="en-US" altLang="es-AR" b="1" dirty="0">
                <a:latin typeface="Garamond" panose="02020404030301010803" pitchFamily="18" charset="0"/>
              </a:rPr>
              <a:t>than</a:t>
            </a:r>
            <a:r>
              <a:rPr lang="en-US" altLang="es-AR" dirty="0">
                <a:latin typeface="Garamond" panose="02020404030301010803" pitchFamily="18" charset="0"/>
              </a:rPr>
              <a:t> John.</a:t>
            </a:r>
          </a:p>
          <a:p>
            <a:pPr eaLnBrk="1" hangingPunct="1">
              <a:lnSpc>
                <a:spcPct val="80000"/>
              </a:lnSpc>
            </a:pPr>
            <a:r>
              <a:rPr lang="en-US" altLang="es-AR" dirty="0">
                <a:latin typeface="Garamond" panose="02020404030301010803" pitchFamily="18" charset="0"/>
              </a:rPr>
              <a:t>The tall</a:t>
            </a:r>
            <a:r>
              <a:rPr lang="en-US" altLang="es-AR" b="1" dirty="0">
                <a:latin typeface="Garamond" panose="02020404030301010803" pitchFamily="18" charset="0"/>
              </a:rPr>
              <a:t>er</a:t>
            </a:r>
            <a:r>
              <a:rPr lang="en-US" altLang="es-AR" dirty="0">
                <a:latin typeface="Garamond" panose="02020404030301010803" pitchFamily="18" charset="0"/>
              </a:rPr>
              <a:t> boy is Paul.</a:t>
            </a:r>
          </a:p>
        </p:txBody>
      </p:sp>
      <p:sp>
        <p:nvSpPr>
          <p:cNvPr id="5" name="6 Marcador de pie de página"/>
          <p:cNvSpPr>
            <a:spLocks noGrp="1"/>
          </p:cNvSpPr>
          <p:nvPr>
            <p:ph type="ftr" sz="quarter" idx="11"/>
          </p:nvPr>
        </p:nvSpPr>
        <p:spPr>
          <a:xfrm>
            <a:off x="-20869" y="6528578"/>
            <a:ext cx="8821089"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_tradnl" altLang="es-AR" sz="1600" b="1" dirty="0">
                <a:latin typeface="Andalus" panose="02020603050405020304" pitchFamily="18" charset="-78"/>
                <a:cs typeface="Andalus" panose="02020603050405020304" pitchFamily="18" charset="-78"/>
              </a:rPr>
              <a:t>UTN -  FRVM                                 Lic. Evangelina Cecchel - Lic. Bibiana </a:t>
            </a:r>
            <a:r>
              <a:rPr lang="es-ES_tradnl" altLang="es-AR" sz="1600" b="1" dirty="0" err="1">
                <a:latin typeface="Andalus" panose="02020603050405020304" pitchFamily="18" charset="-78"/>
                <a:cs typeface="Andalus" panose="02020603050405020304" pitchFamily="18" charset="-78"/>
              </a:rPr>
              <a:t>Fernandez</a:t>
            </a:r>
            <a:endParaRPr lang="es-ES_tradnl" altLang="es-AR" sz="1600" b="1" dirty="0">
              <a:latin typeface="Andalus" panose="02020603050405020304" pitchFamily="18" charset="-78"/>
              <a:cs typeface="Andalus" panose="02020603050405020304" pitchFamily="18" charset="-78"/>
            </a:endParaRPr>
          </a:p>
        </p:txBody>
      </p:sp>
      <p:pic>
        <p:nvPicPr>
          <p:cNvPr id="3076" name="Picture 4" descr="http://cf.ltkcdn.net/french/images/std/121092-283x424-Frenchcomparativesentences.jpg"/>
          <p:cNvPicPr>
            <a:picLocks noChangeAspect="1" noChangeArrowheads="1"/>
          </p:cNvPicPr>
          <p:nvPr/>
        </p:nvPicPr>
        <p:blipFill>
          <a:blip r:embed="rId2"/>
          <a:srcRect/>
          <a:stretch>
            <a:fillRect/>
          </a:stretch>
        </p:blipFill>
        <p:spPr bwMode="auto">
          <a:xfrm>
            <a:off x="1159062" y="3439741"/>
            <a:ext cx="1655763" cy="24812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296461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http://www.gettoandfrom.com/wp-content/uploads/2011/09/buenosaire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3007" y="4718749"/>
            <a:ext cx="2147524" cy="142541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
        <p:nvSpPr>
          <p:cNvPr id="4098" name="Rectangle 3"/>
          <p:cNvSpPr>
            <a:spLocks noGrp="1" noChangeArrowheads="1"/>
          </p:cNvSpPr>
          <p:nvPr>
            <p:ph idx="1"/>
          </p:nvPr>
        </p:nvSpPr>
        <p:spPr>
          <a:xfrm>
            <a:off x="527581" y="1050209"/>
            <a:ext cx="8362950" cy="5689600"/>
          </a:xfrm>
        </p:spPr>
        <p:txBody>
          <a:bodyPr>
            <a:normAutofit/>
          </a:bodyPr>
          <a:lstStyle/>
          <a:p>
            <a:pPr algn="ctr" eaLnBrk="1" hangingPunct="1">
              <a:lnSpc>
                <a:spcPct val="90000"/>
              </a:lnSpc>
              <a:buFontTx/>
              <a:buNone/>
            </a:pPr>
            <a:r>
              <a:rPr lang="en-US" altLang="es-AR" sz="2400" b="1" i="1" dirty="0">
                <a:latin typeface="Garamond" panose="02020404030301010803" pitchFamily="18" charset="0"/>
              </a:rPr>
              <a:t>Forming Comparative Adjectives</a:t>
            </a:r>
          </a:p>
          <a:p>
            <a:pPr algn="just" eaLnBrk="1" hangingPunct="1">
              <a:lnSpc>
                <a:spcPct val="90000"/>
              </a:lnSpc>
              <a:buFontTx/>
              <a:buBlip>
                <a:blip r:embed="rId3"/>
              </a:buBlip>
            </a:pPr>
            <a:r>
              <a:rPr lang="en-US" altLang="es-AR" sz="2400" dirty="0">
                <a:latin typeface="Garamond" panose="02020404030301010803" pitchFamily="18" charset="0"/>
              </a:rPr>
              <a:t>In some cases the comparative is formed by adding the suffix </a:t>
            </a:r>
            <a:r>
              <a:rPr lang="en-US" altLang="es-AR" sz="2400" b="1" i="1" dirty="0">
                <a:latin typeface="Garamond" panose="02020404030301010803" pitchFamily="18" charset="0"/>
              </a:rPr>
              <a:t>–</a:t>
            </a:r>
            <a:r>
              <a:rPr lang="en-US" altLang="es-AR" sz="2400" b="1" i="1" dirty="0" err="1">
                <a:latin typeface="Garamond" panose="02020404030301010803" pitchFamily="18" charset="0"/>
              </a:rPr>
              <a:t>er</a:t>
            </a:r>
            <a:r>
              <a:rPr lang="en-US" altLang="es-AR" sz="2400" dirty="0">
                <a:latin typeface="Garamond" panose="02020404030301010803" pitchFamily="18" charset="0"/>
              </a:rPr>
              <a:t> (or </a:t>
            </a:r>
            <a:r>
              <a:rPr lang="en-US" altLang="es-AR" sz="2400" b="1" i="1" dirty="0">
                <a:latin typeface="Garamond" panose="02020404030301010803" pitchFamily="18" charset="0"/>
              </a:rPr>
              <a:t>–r </a:t>
            </a:r>
            <a:r>
              <a:rPr lang="en-US" altLang="es-AR" sz="2400" dirty="0">
                <a:latin typeface="Garamond" panose="02020404030301010803" pitchFamily="18" charset="0"/>
              </a:rPr>
              <a:t>) to a one syllable adjective. Sometimes two syllable words become comparative with an </a:t>
            </a:r>
            <a:r>
              <a:rPr lang="en-US" altLang="es-AR" sz="2400" b="1" i="1" dirty="0">
                <a:latin typeface="Garamond" panose="02020404030301010803" pitchFamily="18" charset="0"/>
              </a:rPr>
              <a:t>– </a:t>
            </a:r>
            <a:r>
              <a:rPr lang="en-US" altLang="es-AR" sz="2400" b="1" i="1" dirty="0" err="1">
                <a:latin typeface="Garamond" panose="02020404030301010803" pitchFamily="18" charset="0"/>
              </a:rPr>
              <a:t>er</a:t>
            </a:r>
            <a:r>
              <a:rPr lang="en-US" altLang="es-AR" sz="2400" dirty="0">
                <a:latin typeface="Garamond" panose="02020404030301010803" pitchFamily="18" charset="0"/>
              </a:rPr>
              <a:t> suffix as well:</a:t>
            </a:r>
          </a:p>
          <a:p>
            <a:pPr algn="just" eaLnBrk="1" hangingPunct="1">
              <a:lnSpc>
                <a:spcPct val="90000"/>
              </a:lnSpc>
              <a:buFontTx/>
              <a:buNone/>
            </a:pPr>
            <a:r>
              <a:rPr lang="en-US" altLang="es-AR" sz="2400" dirty="0">
                <a:latin typeface="Garamond" panose="02020404030301010803" pitchFamily="18" charset="0"/>
              </a:rPr>
              <a:t>			This car is old</a:t>
            </a:r>
            <a:r>
              <a:rPr lang="en-US" altLang="es-AR" sz="2400" b="1" dirty="0">
                <a:latin typeface="Garamond" panose="02020404030301010803" pitchFamily="18" charset="0"/>
              </a:rPr>
              <a:t>er than</a:t>
            </a:r>
            <a:r>
              <a:rPr lang="en-US" altLang="es-AR" sz="2400" dirty="0">
                <a:latin typeface="Garamond" panose="02020404030301010803" pitchFamily="18" charset="0"/>
              </a:rPr>
              <a:t> that one.</a:t>
            </a:r>
          </a:p>
          <a:p>
            <a:pPr algn="just" eaLnBrk="1" hangingPunct="1">
              <a:lnSpc>
                <a:spcPct val="90000"/>
              </a:lnSpc>
              <a:buFontTx/>
              <a:buNone/>
            </a:pPr>
            <a:r>
              <a:rPr lang="en-US" altLang="es-AR" sz="2400" dirty="0">
                <a:latin typeface="Garamond" panose="02020404030301010803" pitchFamily="18" charset="0"/>
              </a:rPr>
              <a:t>			</a:t>
            </a:r>
          </a:p>
          <a:p>
            <a:pPr algn="just" eaLnBrk="1" hangingPunct="1">
              <a:lnSpc>
                <a:spcPct val="90000"/>
              </a:lnSpc>
              <a:buFontTx/>
              <a:buNone/>
            </a:pPr>
            <a:endParaRPr lang="en-US" altLang="es-AR" sz="2400" dirty="0">
              <a:latin typeface="Garamond" panose="02020404030301010803" pitchFamily="18" charset="0"/>
            </a:endParaRPr>
          </a:p>
          <a:p>
            <a:pPr algn="just" eaLnBrk="1" hangingPunct="1">
              <a:lnSpc>
                <a:spcPct val="90000"/>
              </a:lnSpc>
              <a:buFontTx/>
              <a:buNone/>
            </a:pPr>
            <a:endParaRPr lang="en-US" altLang="es-AR" sz="2400" dirty="0">
              <a:latin typeface="Garamond" panose="02020404030301010803" pitchFamily="18" charset="0"/>
            </a:endParaRPr>
          </a:p>
          <a:p>
            <a:pPr algn="just" eaLnBrk="1" hangingPunct="1">
              <a:lnSpc>
                <a:spcPct val="90000"/>
              </a:lnSpc>
              <a:buFontTx/>
              <a:buNone/>
            </a:pPr>
            <a:endParaRPr lang="en-US" altLang="es-AR" sz="2400" dirty="0">
              <a:latin typeface="Garamond" panose="02020404030301010803" pitchFamily="18" charset="0"/>
            </a:endParaRPr>
          </a:p>
          <a:p>
            <a:pPr algn="ctr" eaLnBrk="1" hangingPunct="1">
              <a:lnSpc>
                <a:spcPct val="90000"/>
              </a:lnSpc>
              <a:buFontTx/>
              <a:buNone/>
            </a:pPr>
            <a:r>
              <a:rPr lang="en-US" altLang="es-AR" sz="2400" dirty="0">
                <a:latin typeface="Garamond" panose="02020404030301010803" pitchFamily="18" charset="0"/>
              </a:rPr>
              <a:t>Córdoba is nic</a:t>
            </a:r>
            <a:r>
              <a:rPr lang="en-US" altLang="es-AR" sz="2400" b="1" dirty="0">
                <a:latin typeface="Garamond" panose="02020404030301010803" pitchFamily="18" charset="0"/>
              </a:rPr>
              <a:t>er than</a:t>
            </a:r>
            <a:r>
              <a:rPr lang="en-US" altLang="es-AR" sz="2400" dirty="0">
                <a:latin typeface="Garamond" panose="02020404030301010803" pitchFamily="18" charset="0"/>
              </a:rPr>
              <a:t> Buenos Aires.  </a:t>
            </a:r>
          </a:p>
          <a:p>
            <a:pPr algn="just" eaLnBrk="1" hangingPunct="1">
              <a:lnSpc>
                <a:spcPct val="90000"/>
              </a:lnSpc>
              <a:buFontTx/>
              <a:buNone/>
            </a:pPr>
            <a:endParaRPr lang="en-US" altLang="es-AR" sz="2400" dirty="0">
              <a:latin typeface="Garamond" panose="02020404030301010803" pitchFamily="18" charset="0"/>
            </a:endParaRPr>
          </a:p>
          <a:p>
            <a:pPr algn="just" eaLnBrk="1" hangingPunct="1">
              <a:lnSpc>
                <a:spcPct val="90000"/>
              </a:lnSpc>
              <a:buFontTx/>
              <a:buNone/>
            </a:pPr>
            <a:r>
              <a:rPr lang="en-US" altLang="es-AR" sz="2400" dirty="0"/>
              <a:t> </a:t>
            </a:r>
          </a:p>
        </p:txBody>
      </p:sp>
      <p:sp>
        <p:nvSpPr>
          <p:cNvPr id="8" name="6 Marcador de pie de página"/>
          <p:cNvSpPr>
            <a:spLocks noGrp="1"/>
          </p:cNvSpPr>
          <p:nvPr>
            <p:ph type="ftr" sz="quarter" idx="11"/>
          </p:nvPr>
        </p:nvSpPr>
        <p:spPr>
          <a:xfrm>
            <a:off x="368242" y="6497695"/>
            <a:ext cx="8821089"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_tradnl" altLang="es-AR" sz="1600" b="1" dirty="0">
                <a:latin typeface="Andalus" panose="02020603050405020304" pitchFamily="18" charset="-78"/>
                <a:cs typeface="Andalus" panose="02020603050405020304" pitchFamily="18" charset="-78"/>
              </a:rPr>
              <a:t>UTN -  FRVM                                 Lic. Evangelina Cecchel - Lic. Bibiana </a:t>
            </a:r>
            <a:r>
              <a:rPr lang="es-ES_tradnl" altLang="es-AR" sz="1600" b="1" dirty="0" err="1">
                <a:latin typeface="Andalus" panose="02020603050405020304" pitchFamily="18" charset="-78"/>
                <a:cs typeface="Andalus" panose="02020603050405020304" pitchFamily="18" charset="-78"/>
              </a:rPr>
              <a:t>Fernandez</a:t>
            </a:r>
            <a:endParaRPr lang="es-ES_tradnl" altLang="es-AR" sz="1600" b="1" dirty="0">
              <a:latin typeface="Andalus" panose="02020603050405020304" pitchFamily="18" charset="-78"/>
              <a:cs typeface="Andalus" panose="02020603050405020304" pitchFamily="18" charset="-78"/>
            </a:endParaRPr>
          </a:p>
        </p:txBody>
      </p:sp>
      <p:pic>
        <p:nvPicPr>
          <p:cNvPr id="5" name="Picture 4" descr="http://onetinyperson.com/wp-content/uploads/2011/07/IMG_0674.jpg"/>
          <p:cNvPicPr>
            <a:picLocks noChangeAspect="1" noChangeArrowheads="1"/>
          </p:cNvPicPr>
          <p:nvPr/>
        </p:nvPicPr>
        <p:blipFill>
          <a:blip r:embed="rId4" cstate="print"/>
          <a:srcRect/>
          <a:stretch>
            <a:fillRect/>
          </a:stretch>
        </p:blipFill>
        <p:spPr bwMode="auto">
          <a:xfrm rot="21109219">
            <a:off x="611150" y="2875346"/>
            <a:ext cx="1731391" cy="129854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02" name="Picture 6" descr="http://specials-images.forbesimg.com/imageserve/4f86eb388b5b3cef675e43d6256285b5/0x600.jpg?fit=scale&amp;background=000000"/>
          <p:cNvPicPr>
            <a:picLocks noChangeAspect="1" noChangeArrowheads="1"/>
          </p:cNvPicPr>
          <p:nvPr/>
        </p:nvPicPr>
        <p:blipFill>
          <a:blip r:embed="rId5" cstate="print"/>
          <a:srcRect/>
          <a:stretch>
            <a:fillRect/>
          </a:stretch>
        </p:blipFill>
        <p:spPr bwMode="auto">
          <a:xfrm rot="929056">
            <a:off x="6362056" y="2834359"/>
            <a:ext cx="1998927" cy="1399482"/>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386" name="Picture 2" descr="http://argentinegolf.com/contents/destinations/photos/src/1409231460_catedral-cordoba-argentina-426jpg-426-480x48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8242" y="4681365"/>
            <a:ext cx="1900558" cy="142541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Tree>
    <p:extLst>
      <p:ext uri="{BB962C8B-B14F-4D97-AF65-F5344CB8AC3E}">
        <p14:creationId xmlns:p14="http://schemas.microsoft.com/office/powerpoint/2010/main" val="34782236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2 Marcador de contenido"/>
          <p:cNvSpPr>
            <a:spLocks noGrp="1"/>
          </p:cNvSpPr>
          <p:nvPr>
            <p:ph idx="1"/>
          </p:nvPr>
        </p:nvSpPr>
        <p:spPr>
          <a:xfrm>
            <a:off x="677925" y="1048870"/>
            <a:ext cx="8270000" cy="4190120"/>
          </a:xfrm>
        </p:spPr>
        <p:txBody>
          <a:bodyPr>
            <a:normAutofit/>
          </a:bodyPr>
          <a:lstStyle/>
          <a:p>
            <a:pPr algn="just" eaLnBrk="1" hangingPunct="1">
              <a:lnSpc>
                <a:spcPct val="90000"/>
              </a:lnSpc>
              <a:buFontTx/>
              <a:buBlip>
                <a:blip r:embed="rId2"/>
              </a:buBlip>
            </a:pPr>
            <a:r>
              <a:rPr lang="en-US" altLang="es-AR" sz="2400" dirty="0">
                <a:latin typeface="Garamond" panose="02020404030301010803" pitchFamily="18" charset="0"/>
              </a:rPr>
              <a:t>At other times the words </a:t>
            </a:r>
            <a:r>
              <a:rPr lang="en-US" altLang="es-AR" sz="2400" b="1" i="1" dirty="0">
                <a:latin typeface="Garamond" panose="02020404030301010803" pitchFamily="18" charset="0"/>
              </a:rPr>
              <a:t>more</a:t>
            </a:r>
            <a:r>
              <a:rPr lang="en-US" altLang="es-AR" sz="2400" dirty="0">
                <a:latin typeface="Garamond" panose="02020404030301010803" pitchFamily="18" charset="0"/>
              </a:rPr>
              <a:t> or </a:t>
            </a:r>
            <a:r>
              <a:rPr lang="en-US" altLang="es-AR" sz="2400" b="1" i="1" dirty="0">
                <a:latin typeface="Garamond" panose="02020404030301010803" pitchFamily="18" charset="0"/>
              </a:rPr>
              <a:t>less</a:t>
            </a:r>
            <a:r>
              <a:rPr lang="en-US" altLang="es-AR" sz="2400" i="1" dirty="0">
                <a:latin typeface="Garamond" panose="02020404030301010803" pitchFamily="18" charset="0"/>
              </a:rPr>
              <a:t> </a:t>
            </a:r>
            <a:r>
              <a:rPr lang="en-US" altLang="es-AR" sz="2400" dirty="0">
                <a:latin typeface="Garamond" panose="02020404030301010803" pitchFamily="18" charset="0"/>
              </a:rPr>
              <a:t>precede a two or three syllable adjective to show degrees of comparison:	</a:t>
            </a:r>
          </a:p>
          <a:p>
            <a:pPr algn="ctr" eaLnBrk="1" hangingPunct="1">
              <a:lnSpc>
                <a:spcPct val="90000"/>
              </a:lnSpc>
              <a:buFontTx/>
              <a:buNone/>
            </a:pPr>
            <a:endParaRPr lang="en-US" altLang="es-AR" sz="2400" dirty="0">
              <a:latin typeface="Garamond" panose="02020404030301010803" pitchFamily="18" charset="0"/>
            </a:endParaRPr>
          </a:p>
          <a:p>
            <a:pPr algn="ctr" eaLnBrk="1" hangingPunct="1">
              <a:lnSpc>
                <a:spcPct val="90000"/>
              </a:lnSpc>
              <a:buFontTx/>
              <a:buNone/>
            </a:pPr>
            <a:r>
              <a:rPr lang="en-US" altLang="es-AR" sz="2400" dirty="0">
                <a:latin typeface="Garamond" panose="02020404030301010803" pitchFamily="18" charset="0"/>
              </a:rPr>
              <a:t>Jane is </a:t>
            </a:r>
            <a:r>
              <a:rPr lang="en-US" altLang="es-AR" sz="2400" b="1" dirty="0">
                <a:latin typeface="Garamond" panose="02020404030301010803" pitchFamily="18" charset="0"/>
              </a:rPr>
              <a:t>more</a:t>
            </a:r>
            <a:r>
              <a:rPr lang="en-US" altLang="es-AR" sz="2400" dirty="0">
                <a:latin typeface="Garamond" panose="02020404030301010803" pitchFamily="18" charset="0"/>
              </a:rPr>
              <a:t> intelligent </a:t>
            </a:r>
            <a:r>
              <a:rPr lang="en-US" altLang="es-AR" sz="2400" b="1" dirty="0">
                <a:latin typeface="Garamond" panose="02020404030301010803" pitchFamily="18" charset="0"/>
              </a:rPr>
              <a:t>than</a:t>
            </a:r>
            <a:r>
              <a:rPr lang="en-US" altLang="es-AR" sz="2400" dirty="0">
                <a:latin typeface="Garamond" panose="02020404030301010803" pitchFamily="18" charset="0"/>
              </a:rPr>
              <a:t> her sister.</a:t>
            </a:r>
          </a:p>
          <a:p>
            <a:pPr algn="ctr" eaLnBrk="1" hangingPunct="1">
              <a:lnSpc>
                <a:spcPct val="90000"/>
              </a:lnSpc>
              <a:buFontTx/>
              <a:buNone/>
            </a:pPr>
            <a:endParaRPr lang="en-US" altLang="es-AR" sz="2400" dirty="0">
              <a:latin typeface="Garamond" panose="02020404030301010803" pitchFamily="18" charset="0"/>
            </a:endParaRPr>
          </a:p>
          <a:p>
            <a:pPr algn="ctr" eaLnBrk="1" hangingPunct="1">
              <a:lnSpc>
                <a:spcPct val="90000"/>
              </a:lnSpc>
              <a:buFontTx/>
              <a:buNone/>
            </a:pPr>
            <a:endParaRPr lang="en-US" altLang="es-AR" sz="2400" dirty="0">
              <a:latin typeface="Garamond" panose="02020404030301010803" pitchFamily="18" charset="0"/>
            </a:endParaRPr>
          </a:p>
          <a:p>
            <a:pPr algn="ctr" eaLnBrk="1" hangingPunct="1">
              <a:lnSpc>
                <a:spcPct val="90000"/>
              </a:lnSpc>
              <a:buFontTx/>
              <a:buNone/>
            </a:pPr>
            <a:r>
              <a:rPr lang="en-US" altLang="es-AR" sz="2400" dirty="0">
                <a:latin typeface="Garamond" panose="02020404030301010803" pitchFamily="18" charset="0"/>
              </a:rPr>
              <a:t>Villa </a:t>
            </a:r>
            <a:r>
              <a:rPr lang="en-US" altLang="es-AR" sz="2400" dirty="0" err="1">
                <a:latin typeface="Garamond" panose="02020404030301010803" pitchFamily="18" charset="0"/>
              </a:rPr>
              <a:t>María</a:t>
            </a:r>
            <a:r>
              <a:rPr lang="en-US" altLang="es-AR" sz="2400" dirty="0">
                <a:latin typeface="Garamond" panose="02020404030301010803" pitchFamily="18" charset="0"/>
              </a:rPr>
              <a:t> is </a:t>
            </a:r>
            <a:r>
              <a:rPr lang="en-US" altLang="es-AR" sz="2400" b="1" dirty="0">
                <a:latin typeface="Garamond" panose="02020404030301010803" pitchFamily="18" charset="0"/>
              </a:rPr>
              <a:t>less</a:t>
            </a:r>
            <a:r>
              <a:rPr lang="en-US" altLang="es-AR" sz="2400" dirty="0">
                <a:latin typeface="Garamond" panose="02020404030301010803" pitchFamily="18" charset="0"/>
              </a:rPr>
              <a:t> crowded </a:t>
            </a:r>
            <a:r>
              <a:rPr lang="en-US" altLang="es-AR" sz="2400" b="1" dirty="0">
                <a:latin typeface="Garamond" panose="02020404030301010803" pitchFamily="18" charset="0"/>
              </a:rPr>
              <a:t>than</a:t>
            </a:r>
            <a:r>
              <a:rPr lang="en-US" altLang="es-AR" sz="2400" dirty="0">
                <a:latin typeface="Garamond" panose="02020404030301010803" pitchFamily="18" charset="0"/>
              </a:rPr>
              <a:t> Córdoba.</a:t>
            </a:r>
          </a:p>
          <a:p>
            <a:endParaRPr lang="es-AR" altLang="es-AR" sz="2400" dirty="0"/>
          </a:p>
        </p:txBody>
      </p:sp>
      <p:sp>
        <p:nvSpPr>
          <p:cNvPr id="7" name="6 Marcador de pie de página"/>
          <p:cNvSpPr>
            <a:spLocks noGrp="1"/>
          </p:cNvSpPr>
          <p:nvPr>
            <p:ph type="ftr" sz="quarter" idx="11"/>
          </p:nvPr>
        </p:nvSpPr>
        <p:spPr>
          <a:xfrm>
            <a:off x="46366" y="6501684"/>
            <a:ext cx="8821089"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_tradnl" altLang="es-AR" sz="1600" b="1" dirty="0">
                <a:latin typeface="Andalus" panose="02020603050405020304" pitchFamily="18" charset="-78"/>
                <a:cs typeface="Andalus" panose="02020603050405020304" pitchFamily="18" charset="-78"/>
              </a:rPr>
              <a:t>UTN -  FRVM                                 Lic. Evangelina Cecchel - Lic. Bibiana </a:t>
            </a:r>
            <a:r>
              <a:rPr lang="es-ES_tradnl" altLang="es-AR" sz="1600" b="1" dirty="0" err="1">
                <a:latin typeface="Andalus" panose="02020603050405020304" pitchFamily="18" charset="-78"/>
                <a:cs typeface="Andalus" panose="02020603050405020304" pitchFamily="18" charset="-78"/>
              </a:rPr>
              <a:t>Fernandez</a:t>
            </a:r>
            <a:endParaRPr lang="es-ES_tradnl" altLang="es-AR" sz="1600" b="1" dirty="0">
              <a:latin typeface="Andalus" panose="02020603050405020304" pitchFamily="18" charset="-78"/>
              <a:cs typeface="Andalus" panose="02020603050405020304" pitchFamily="18" charset="-78"/>
            </a:endParaRPr>
          </a:p>
        </p:txBody>
      </p:sp>
      <p:pic>
        <p:nvPicPr>
          <p:cNvPr id="41986" name="Picture 2" descr="http://beta.dreamlife.com/wp-content/uploads/sites/38/2011/09/cordoba.jpg"/>
          <p:cNvPicPr>
            <a:picLocks noChangeAspect="1" noChangeArrowheads="1"/>
          </p:cNvPicPr>
          <p:nvPr/>
        </p:nvPicPr>
        <p:blipFill>
          <a:blip r:embed="rId3" cstate="print"/>
          <a:srcRect/>
          <a:stretch>
            <a:fillRect/>
          </a:stretch>
        </p:blipFill>
        <p:spPr bwMode="auto">
          <a:xfrm>
            <a:off x="4812925" y="4259763"/>
            <a:ext cx="2582002" cy="1493423"/>
          </a:xfrm>
          <a:prstGeom prst="rect">
            <a:avLst/>
          </a:prstGeom>
          <a:ln>
            <a:noFill/>
          </a:ln>
          <a:effectLst>
            <a:softEdge rad="112500"/>
          </a:effectLst>
        </p:spPr>
      </p:pic>
      <p:pic>
        <p:nvPicPr>
          <p:cNvPr id="41988" name="Picture 4" descr="http://macairjet.com.ar/wp-content/uploads/2014/05/Villa_Maria.jpg"/>
          <p:cNvPicPr>
            <a:picLocks noChangeAspect="1" noChangeArrowheads="1"/>
          </p:cNvPicPr>
          <p:nvPr/>
        </p:nvPicPr>
        <p:blipFill>
          <a:blip r:embed="rId4" cstate="print"/>
          <a:srcRect/>
          <a:stretch>
            <a:fillRect/>
          </a:stretch>
        </p:blipFill>
        <p:spPr bwMode="auto">
          <a:xfrm>
            <a:off x="1689171" y="4084472"/>
            <a:ext cx="2522475" cy="1668714"/>
          </a:xfrm>
          <a:prstGeom prst="rect">
            <a:avLst/>
          </a:prstGeom>
          <a:ln>
            <a:noFill/>
          </a:ln>
          <a:effectLst>
            <a:softEdge rad="112500"/>
          </a:effectLst>
        </p:spPr>
      </p:pic>
      <p:pic>
        <p:nvPicPr>
          <p:cNvPr id="15362" name="Picture 2" descr="https://encrypted-tbn0.gstatic.com/images?q=tbn:ANd9GcQHl2iOUfKxH0fpHn6ogGPGPs9gzhS17bhJr36E5zGVhRXQFmG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798" y="1990066"/>
            <a:ext cx="2330231" cy="15506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4921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idx="1"/>
          </p:nvPr>
        </p:nvSpPr>
        <p:spPr>
          <a:xfrm>
            <a:off x="439459" y="994396"/>
            <a:ext cx="8422154" cy="5332720"/>
          </a:xfrm>
        </p:spPr>
        <p:txBody>
          <a:bodyPr>
            <a:normAutofit/>
          </a:bodyPr>
          <a:lstStyle/>
          <a:p>
            <a:pPr algn="just" eaLnBrk="1" hangingPunct="1">
              <a:buFontTx/>
              <a:buBlip>
                <a:blip r:embed="rId2"/>
              </a:buBlip>
            </a:pPr>
            <a:r>
              <a:rPr lang="en-US" altLang="es-AR" sz="2400" dirty="0">
                <a:latin typeface="Garamond" panose="02020404030301010803" pitchFamily="18" charset="0"/>
              </a:rPr>
              <a:t>When we want to show a small difference when making comparisons we can use “</a:t>
            </a:r>
            <a:r>
              <a:rPr lang="en-US" altLang="es-AR" sz="2400" b="1" dirty="0">
                <a:latin typeface="Garamond" panose="02020404030301010803" pitchFamily="18" charset="0"/>
              </a:rPr>
              <a:t>a little</a:t>
            </a:r>
            <a:r>
              <a:rPr lang="en-US" altLang="es-AR" sz="2400" dirty="0">
                <a:latin typeface="Garamond" panose="02020404030301010803" pitchFamily="18" charset="0"/>
              </a:rPr>
              <a:t>”. To show a big difference we can use “</a:t>
            </a:r>
            <a:r>
              <a:rPr lang="en-US" altLang="es-AR" sz="2400" b="1" dirty="0">
                <a:latin typeface="Garamond" panose="02020404030301010803" pitchFamily="18" charset="0"/>
              </a:rPr>
              <a:t>much</a:t>
            </a:r>
            <a:r>
              <a:rPr lang="en-US" altLang="es-AR" sz="2400" dirty="0">
                <a:latin typeface="Garamond" panose="02020404030301010803" pitchFamily="18" charset="0"/>
              </a:rPr>
              <a:t>”:</a:t>
            </a:r>
          </a:p>
          <a:p>
            <a:pPr eaLnBrk="1" hangingPunct="1">
              <a:buFontTx/>
              <a:buNone/>
            </a:pPr>
            <a:r>
              <a:rPr lang="en-US" altLang="es-AR" sz="2400" dirty="0">
                <a:latin typeface="Garamond" panose="02020404030301010803" pitchFamily="18" charset="0"/>
              </a:rPr>
              <a:t>	</a:t>
            </a:r>
          </a:p>
          <a:p>
            <a:pPr algn="ctr" eaLnBrk="1" hangingPunct="1">
              <a:buFontTx/>
              <a:buNone/>
            </a:pPr>
            <a:r>
              <a:rPr lang="en-US" altLang="es-AR" sz="2400" dirty="0">
                <a:latin typeface="Garamond" panose="02020404030301010803" pitchFamily="18" charset="0"/>
              </a:rPr>
              <a:t>	Your house is </a:t>
            </a:r>
            <a:r>
              <a:rPr lang="en-US" altLang="es-AR" sz="2400" b="1" dirty="0">
                <a:latin typeface="Garamond" panose="02020404030301010803" pitchFamily="18" charset="0"/>
              </a:rPr>
              <a:t>a little</a:t>
            </a:r>
            <a:r>
              <a:rPr lang="en-US" altLang="es-AR" sz="2400" dirty="0">
                <a:latin typeface="Garamond" panose="02020404030301010803" pitchFamily="18" charset="0"/>
              </a:rPr>
              <a:t> bigg</a:t>
            </a:r>
            <a:r>
              <a:rPr lang="en-US" altLang="es-AR" sz="2400" b="1" dirty="0">
                <a:latin typeface="Garamond" panose="02020404030301010803" pitchFamily="18" charset="0"/>
              </a:rPr>
              <a:t>er</a:t>
            </a:r>
            <a:r>
              <a:rPr lang="en-US" altLang="es-AR" sz="2400" dirty="0">
                <a:latin typeface="Garamond" panose="02020404030301010803" pitchFamily="18" charset="0"/>
              </a:rPr>
              <a:t> </a:t>
            </a:r>
            <a:r>
              <a:rPr lang="en-US" altLang="es-AR" sz="2400" b="1" dirty="0">
                <a:latin typeface="Garamond" panose="02020404030301010803" pitchFamily="18" charset="0"/>
              </a:rPr>
              <a:t>than</a:t>
            </a:r>
            <a:r>
              <a:rPr lang="en-US" altLang="es-AR" sz="2400" dirty="0">
                <a:latin typeface="Garamond" panose="02020404030301010803" pitchFamily="18" charset="0"/>
              </a:rPr>
              <a:t> my house.</a:t>
            </a:r>
          </a:p>
          <a:p>
            <a:pPr algn="ctr" eaLnBrk="1" hangingPunct="1">
              <a:buFontTx/>
              <a:buNone/>
            </a:pPr>
            <a:r>
              <a:rPr lang="en-US" altLang="es-AR" sz="2400" dirty="0">
                <a:latin typeface="Garamond" panose="02020404030301010803" pitchFamily="18" charset="0"/>
              </a:rPr>
              <a:t>	My new apartment is </a:t>
            </a:r>
            <a:r>
              <a:rPr lang="en-US" altLang="es-AR" sz="2400" b="1" dirty="0">
                <a:latin typeface="Garamond" panose="02020404030301010803" pitchFamily="18" charset="0"/>
              </a:rPr>
              <a:t>much more</a:t>
            </a:r>
            <a:r>
              <a:rPr lang="en-US" altLang="es-AR" sz="2400" dirty="0">
                <a:latin typeface="Garamond" panose="02020404030301010803" pitchFamily="18" charset="0"/>
              </a:rPr>
              <a:t> expensive </a:t>
            </a:r>
            <a:r>
              <a:rPr lang="en-US" altLang="es-AR" sz="2400" b="1" dirty="0">
                <a:latin typeface="Garamond" panose="02020404030301010803" pitchFamily="18" charset="0"/>
              </a:rPr>
              <a:t>than</a:t>
            </a:r>
            <a:r>
              <a:rPr lang="en-US" altLang="es-AR" sz="2400" dirty="0">
                <a:latin typeface="Garamond" panose="02020404030301010803" pitchFamily="18" charset="0"/>
              </a:rPr>
              <a:t> my old apartment. </a:t>
            </a:r>
          </a:p>
        </p:txBody>
      </p:sp>
      <p:sp>
        <p:nvSpPr>
          <p:cNvPr id="6" name="6 Marcador de pie de página"/>
          <p:cNvSpPr>
            <a:spLocks noGrp="1"/>
          </p:cNvSpPr>
          <p:nvPr>
            <p:ph type="ftr" sz="quarter" idx="11"/>
          </p:nvPr>
        </p:nvSpPr>
        <p:spPr>
          <a:xfrm>
            <a:off x="46366" y="6515131"/>
            <a:ext cx="8821089"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_tradnl" altLang="es-AR" sz="1600" b="1" dirty="0">
                <a:latin typeface="Andalus" panose="02020603050405020304" pitchFamily="18" charset="-78"/>
                <a:cs typeface="Andalus" panose="02020603050405020304" pitchFamily="18" charset="-78"/>
              </a:rPr>
              <a:t>UTN -  FRVM                                 Lic. Evangelina Cecchel - Lic. Bibiana </a:t>
            </a:r>
            <a:r>
              <a:rPr lang="es-ES_tradnl" altLang="es-AR" sz="1600" b="1" dirty="0" err="1">
                <a:latin typeface="Andalus" panose="02020603050405020304" pitchFamily="18" charset="-78"/>
                <a:cs typeface="Andalus" panose="02020603050405020304" pitchFamily="18" charset="-78"/>
              </a:rPr>
              <a:t>Fernandez</a:t>
            </a:r>
            <a:endParaRPr lang="es-ES_tradnl" altLang="es-AR" sz="1600" b="1" dirty="0">
              <a:latin typeface="Andalus" panose="02020603050405020304" pitchFamily="18" charset="-78"/>
              <a:cs typeface="Andalus" panose="02020603050405020304" pitchFamily="18" charset="-78"/>
            </a:endParaRPr>
          </a:p>
        </p:txBody>
      </p:sp>
      <p:pic>
        <p:nvPicPr>
          <p:cNvPr id="5124" name="Picture 4" descr="http://www.extravaganzi.com/wp-content/uploads/2011/04/One-Hyde-Park-1.jpg"/>
          <p:cNvPicPr>
            <a:picLocks noChangeAspect="1" noChangeArrowheads="1"/>
          </p:cNvPicPr>
          <p:nvPr/>
        </p:nvPicPr>
        <p:blipFill>
          <a:blip r:embed="rId3" cstate="print"/>
          <a:srcRect/>
          <a:stretch>
            <a:fillRect/>
          </a:stretch>
        </p:blipFill>
        <p:spPr bwMode="auto">
          <a:xfrm>
            <a:off x="870957" y="3970039"/>
            <a:ext cx="2822714" cy="17641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26" name="Picture 6" descr="http://www.aeroflor.com/wp-content/uploads/2013/12/Cheap-Apartment-Decorating-Ideas.jpg"/>
          <p:cNvPicPr>
            <a:picLocks noChangeAspect="1" noChangeArrowheads="1"/>
          </p:cNvPicPr>
          <p:nvPr/>
        </p:nvPicPr>
        <p:blipFill>
          <a:blip r:embed="rId4" cstate="print"/>
          <a:srcRect/>
          <a:stretch>
            <a:fillRect/>
          </a:stretch>
        </p:blipFill>
        <p:spPr bwMode="auto">
          <a:xfrm>
            <a:off x="5576211" y="3894830"/>
            <a:ext cx="2664296" cy="18394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863825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idx="1"/>
          </p:nvPr>
        </p:nvSpPr>
        <p:spPr>
          <a:xfrm>
            <a:off x="468315" y="1341440"/>
            <a:ext cx="8218487" cy="6048375"/>
          </a:xfrm>
        </p:spPr>
        <p:txBody>
          <a:bodyPr/>
          <a:lstStyle/>
          <a:p>
            <a:pPr algn="just" eaLnBrk="1" hangingPunct="1">
              <a:buFontTx/>
              <a:buNone/>
            </a:pPr>
            <a:r>
              <a:rPr lang="en-US" altLang="es-AR" sz="2400" b="1" dirty="0">
                <a:latin typeface="Garamond" panose="02020404030301010803" pitchFamily="18" charset="0"/>
              </a:rPr>
              <a:t>	Here is a list of some common adjectives and  their comparative forms:</a:t>
            </a:r>
            <a:endParaRPr lang="en-US" altLang="es-AR" sz="2400" dirty="0">
              <a:latin typeface="Garamond" panose="02020404030301010803" pitchFamily="18" charset="0"/>
            </a:endParaRPr>
          </a:p>
          <a:p>
            <a:pPr algn="ctr" eaLnBrk="1" hangingPunct="1">
              <a:buFontTx/>
              <a:buNone/>
            </a:pPr>
            <a:r>
              <a:rPr lang="en-US" altLang="es-AR" sz="2400" dirty="0">
                <a:latin typeface="Garamond" panose="02020404030301010803" pitchFamily="18" charset="0"/>
              </a:rPr>
              <a:t>anxious – more anxious</a:t>
            </a:r>
          </a:p>
          <a:p>
            <a:pPr algn="ctr" eaLnBrk="1" hangingPunct="1">
              <a:buFontTx/>
              <a:buNone/>
            </a:pPr>
            <a:r>
              <a:rPr lang="en-US" altLang="es-AR" sz="2400" dirty="0">
                <a:latin typeface="Garamond" panose="02020404030301010803" pitchFamily="18" charset="0"/>
              </a:rPr>
              <a:t>beautiful – more beautiful</a:t>
            </a:r>
          </a:p>
          <a:p>
            <a:pPr algn="ctr" eaLnBrk="1" hangingPunct="1">
              <a:buFontTx/>
              <a:buNone/>
            </a:pPr>
            <a:r>
              <a:rPr lang="en-US" altLang="es-AR" sz="2400" dirty="0">
                <a:latin typeface="Garamond" panose="02020404030301010803" pitchFamily="18" charset="0"/>
              </a:rPr>
              <a:t>broad – broader</a:t>
            </a:r>
          </a:p>
          <a:p>
            <a:pPr algn="ctr" eaLnBrk="1" hangingPunct="1">
              <a:buFontTx/>
              <a:buNone/>
            </a:pPr>
            <a:r>
              <a:rPr lang="en-US" altLang="es-AR" sz="2400" dirty="0">
                <a:latin typeface="Garamond" panose="02020404030301010803" pitchFamily="18" charset="0"/>
              </a:rPr>
              <a:t>cold – colder</a:t>
            </a:r>
          </a:p>
          <a:p>
            <a:pPr algn="ctr" eaLnBrk="1" hangingPunct="1">
              <a:buFontTx/>
              <a:buNone/>
            </a:pPr>
            <a:r>
              <a:rPr lang="en-US" altLang="es-AR" sz="2400" dirty="0">
                <a:latin typeface="Garamond" panose="02020404030301010803" pitchFamily="18" charset="0"/>
              </a:rPr>
              <a:t>friendly – friendlier</a:t>
            </a:r>
          </a:p>
          <a:p>
            <a:pPr algn="ctr" eaLnBrk="1" hangingPunct="1">
              <a:buFontTx/>
              <a:buNone/>
            </a:pPr>
            <a:r>
              <a:rPr lang="en-US" altLang="es-AR" sz="2400" dirty="0">
                <a:latin typeface="Garamond" panose="02020404030301010803" pitchFamily="18" charset="0"/>
              </a:rPr>
              <a:t>happy – happier</a:t>
            </a:r>
          </a:p>
          <a:p>
            <a:pPr algn="ctr" eaLnBrk="1" hangingPunct="1">
              <a:buFontTx/>
              <a:buNone/>
            </a:pPr>
            <a:r>
              <a:rPr lang="en-US" altLang="es-AR" sz="2400" dirty="0">
                <a:latin typeface="Garamond" panose="02020404030301010803" pitchFamily="18" charset="0"/>
              </a:rPr>
              <a:t>nervous – more nervous</a:t>
            </a:r>
          </a:p>
          <a:p>
            <a:pPr algn="ctr" eaLnBrk="1" hangingPunct="1">
              <a:buFontTx/>
              <a:buNone/>
            </a:pPr>
            <a:r>
              <a:rPr lang="en-US" altLang="es-AR" sz="2400" dirty="0">
                <a:latin typeface="Garamond" panose="02020404030301010803" pitchFamily="18" charset="0"/>
              </a:rPr>
              <a:t>perfect – more perfect</a:t>
            </a:r>
          </a:p>
          <a:p>
            <a:pPr algn="ctr" eaLnBrk="1" hangingPunct="1">
              <a:buFontTx/>
              <a:buNone/>
            </a:pPr>
            <a:r>
              <a:rPr lang="en-US" altLang="es-AR" sz="2400" dirty="0">
                <a:latin typeface="Garamond" panose="02020404030301010803" pitchFamily="18" charset="0"/>
              </a:rPr>
              <a:t>smart – smarter </a:t>
            </a:r>
          </a:p>
        </p:txBody>
      </p:sp>
      <p:sp>
        <p:nvSpPr>
          <p:cNvPr id="5" name="6 Marcador de pie de página"/>
          <p:cNvSpPr>
            <a:spLocks noGrp="1"/>
          </p:cNvSpPr>
          <p:nvPr>
            <p:ph type="ftr" sz="quarter" idx="11"/>
          </p:nvPr>
        </p:nvSpPr>
        <p:spPr>
          <a:xfrm>
            <a:off x="167389" y="6501684"/>
            <a:ext cx="8821089"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_tradnl" altLang="es-AR" sz="1600" b="1" dirty="0">
                <a:latin typeface="Andalus" panose="02020603050405020304" pitchFamily="18" charset="-78"/>
                <a:cs typeface="Andalus" panose="02020603050405020304" pitchFamily="18" charset="-78"/>
              </a:rPr>
              <a:t>UTN -  FRVM                                 Lic. Evangelina Cecchel - Lic. Bibiana </a:t>
            </a:r>
            <a:r>
              <a:rPr lang="es-ES_tradnl" altLang="es-AR" sz="1600" b="1" dirty="0" err="1">
                <a:latin typeface="Andalus" panose="02020603050405020304" pitchFamily="18" charset="-78"/>
                <a:cs typeface="Andalus" panose="02020603050405020304" pitchFamily="18" charset="-78"/>
              </a:rPr>
              <a:t>Fernandez</a:t>
            </a:r>
            <a:endParaRPr lang="es-ES_tradnl" altLang="es-AR" sz="1600" b="1" dirty="0">
              <a:latin typeface="Andalus" panose="02020603050405020304" pitchFamily="18" charset="-78"/>
              <a:cs typeface="Andalus" panose="02020603050405020304" pitchFamily="18" charset="-78"/>
            </a:endParaRPr>
          </a:p>
        </p:txBody>
      </p:sp>
      <p:pic>
        <p:nvPicPr>
          <p:cNvPr id="6148" name="Picture 4" descr="https://www.nsfx.com/static/images/account_comparison5.jpg"/>
          <p:cNvPicPr>
            <a:picLocks noChangeAspect="1" noChangeArrowheads="1"/>
          </p:cNvPicPr>
          <p:nvPr/>
        </p:nvPicPr>
        <p:blipFill>
          <a:blip r:embed="rId2" cstate="print"/>
          <a:srcRect/>
          <a:stretch>
            <a:fillRect/>
          </a:stretch>
        </p:blipFill>
        <p:spPr bwMode="auto">
          <a:xfrm>
            <a:off x="2987824" y="44626"/>
            <a:ext cx="3168352" cy="1462865"/>
          </a:xfrm>
          <a:prstGeom prst="rect">
            <a:avLst/>
          </a:prstGeom>
          <a:ln>
            <a:noFill/>
          </a:ln>
          <a:effectLst>
            <a:softEdge rad="112500"/>
          </a:effectLst>
        </p:spPr>
      </p:pic>
    </p:spTree>
    <p:extLst>
      <p:ext uri="{BB962C8B-B14F-4D97-AF65-F5344CB8AC3E}">
        <p14:creationId xmlns:p14="http://schemas.microsoft.com/office/powerpoint/2010/main" val="12356856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idx="1"/>
          </p:nvPr>
        </p:nvSpPr>
        <p:spPr>
          <a:xfrm>
            <a:off x="643874" y="1536304"/>
            <a:ext cx="8002587" cy="4564156"/>
          </a:xfrm>
        </p:spPr>
        <p:txBody>
          <a:bodyPr>
            <a:normAutofit/>
          </a:bodyPr>
          <a:lstStyle/>
          <a:p>
            <a:pPr algn="r" eaLnBrk="1" hangingPunct="1">
              <a:buFontTx/>
              <a:buNone/>
            </a:pPr>
            <a:r>
              <a:rPr lang="en-US" altLang="es-AR" sz="2400" b="1" dirty="0">
                <a:latin typeface="Garamond" panose="02020404030301010803" pitchFamily="18" charset="0"/>
              </a:rPr>
              <a:t>Irregular Forms</a:t>
            </a:r>
            <a:endParaRPr lang="en-US" altLang="es-AR" sz="2400" dirty="0">
              <a:latin typeface="Garamond" panose="02020404030301010803" pitchFamily="18" charset="0"/>
            </a:endParaRPr>
          </a:p>
          <a:p>
            <a:pPr algn="just" eaLnBrk="1" hangingPunct="1">
              <a:buFontTx/>
              <a:buBlip>
                <a:blip r:embed="rId2"/>
              </a:buBlip>
            </a:pPr>
            <a:r>
              <a:rPr lang="en-US" altLang="es-AR" sz="2400" dirty="0">
                <a:latin typeface="Garamond" panose="02020404030301010803" pitchFamily="18" charset="0"/>
              </a:rPr>
              <a:t>Some adjectives have irregular forms in the comparative degree, meaning they don’t have a suffix </a:t>
            </a:r>
            <a:r>
              <a:rPr lang="en-US" altLang="es-AR" sz="2400" b="1" i="1" dirty="0">
                <a:latin typeface="Garamond" panose="02020404030301010803" pitchFamily="18" charset="0"/>
              </a:rPr>
              <a:t>–</a:t>
            </a:r>
            <a:r>
              <a:rPr lang="en-US" altLang="es-AR" sz="2400" b="1" i="1" dirty="0" err="1">
                <a:latin typeface="Garamond" panose="02020404030301010803" pitchFamily="18" charset="0"/>
              </a:rPr>
              <a:t>er</a:t>
            </a:r>
            <a:r>
              <a:rPr lang="en-US" altLang="es-AR" sz="2400" dirty="0">
                <a:latin typeface="Garamond" panose="02020404030301010803" pitchFamily="18" charset="0"/>
              </a:rPr>
              <a:t> nor do they need the words </a:t>
            </a:r>
            <a:r>
              <a:rPr lang="en-US" altLang="es-AR" sz="2400" b="1" i="1" dirty="0">
                <a:latin typeface="Garamond" panose="02020404030301010803" pitchFamily="18" charset="0"/>
              </a:rPr>
              <a:t>more</a:t>
            </a:r>
            <a:r>
              <a:rPr lang="en-US" altLang="es-AR" sz="2400" dirty="0">
                <a:latin typeface="Garamond" panose="02020404030301010803" pitchFamily="18" charset="0"/>
              </a:rPr>
              <a:t> or </a:t>
            </a:r>
            <a:r>
              <a:rPr lang="en-US" altLang="es-AR" sz="2400" b="1" i="1" dirty="0">
                <a:latin typeface="Garamond" panose="02020404030301010803" pitchFamily="18" charset="0"/>
              </a:rPr>
              <a:t>less</a:t>
            </a:r>
            <a:r>
              <a:rPr lang="en-US" altLang="es-AR" sz="2400" i="1" dirty="0">
                <a:latin typeface="Garamond" panose="02020404030301010803" pitchFamily="18" charset="0"/>
              </a:rPr>
              <a:t>. </a:t>
            </a:r>
            <a:r>
              <a:rPr lang="en-US" altLang="es-AR" sz="2400" dirty="0">
                <a:latin typeface="Garamond" panose="02020404030301010803" pitchFamily="18" charset="0"/>
              </a:rPr>
              <a:t>The comparative forms of these adjectives are totally different words.</a:t>
            </a:r>
          </a:p>
          <a:p>
            <a:pPr algn="ctr" eaLnBrk="1" hangingPunct="1">
              <a:buFontTx/>
              <a:buNone/>
            </a:pPr>
            <a:r>
              <a:rPr lang="en-US" altLang="es-AR" sz="2400" dirty="0">
                <a:latin typeface="Garamond" panose="02020404030301010803" pitchFamily="18" charset="0"/>
              </a:rPr>
              <a:t>good – better</a:t>
            </a:r>
          </a:p>
          <a:p>
            <a:pPr algn="ctr" eaLnBrk="1" hangingPunct="1">
              <a:buFontTx/>
              <a:buNone/>
            </a:pPr>
            <a:r>
              <a:rPr lang="en-US" altLang="es-AR" sz="2400" dirty="0">
                <a:latin typeface="Garamond" panose="02020404030301010803" pitchFamily="18" charset="0"/>
              </a:rPr>
              <a:t>little – less</a:t>
            </a:r>
          </a:p>
          <a:p>
            <a:pPr algn="ctr" eaLnBrk="1" hangingPunct="1">
              <a:buFontTx/>
              <a:buNone/>
            </a:pPr>
            <a:r>
              <a:rPr lang="en-US" altLang="es-AR" sz="2400" dirty="0">
                <a:latin typeface="Garamond" panose="02020404030301010803" pitchFamily="18" charset="0"/>
              </a:rPr>
              <a:t>bad – worse</a:t>
            </a:r>
          </a:p>
          <a:p>
            <a:pPr algn="ctr" eaLnBrk="1" hangingPunct="1">
              <a:buFontTx/>
              <a:buNone/>
            </a:pPr>
            <a:r>
              <a:rPr lang="en-US" altLang="es-AR" sz="2400" dirty="0">
                <a:latin typeface="Garamond" panose="02020404030301010803" pitchFamily="18" charset="0"/>
              </a:rPr>
              <a:t>far – farther</a:t>
            </a:r>
          </a:p>
          <a:p>
            <a:pPr algn="ctr" eaLnBrk="1" hangingPunct="1">
              <a:buFontTx/>
              <a:buNone/>
            </a:pPr>
            <a:r>
              <a:rPr lang="en-US" altLang="es-AR" sz="2400" dirty="0">
                <a:latin typeface="Garamond" panose="02020404030301010803" pitchFamily="18" charset="0"/>
              </a:rPr>
              <a:t>much – more</a:t>
            </a:r>
            <a:br>
              <a:rPr lang="en-US" altLang="es-AR" sz="2400" dirty="0">
                <a:latin typeface="Garamond" panose="02020404030301010803" pitchFamily="18" charset="0"/>
              </a:rPr>
            </a:br>
            <a:endParaRPr lang="en-US" altLang="es-AR" sz="2400" dirty="0">
              <a:latin typeface="Garamond" panose="02020404030301010803" pitchFamily="18" charset="0"/>
            </a:endParaRPr>
          </a:p>
        </p:txBody>
      </p:sp>
      <p:sp>
        <p:nvSpPr>
          <p:cNvPr id="5" name="6 Marcador de pie de página"/>
          <p:cNvSpPr>
            <a:spLocks noGrp="1"/>
          </p:cNvSpPr>
          <p:nvPr>
            <p:ph type="ftr" sz="quarter" idx="11"/>
          </p:nvPr>
        </p:nvSpPr>
        <p:spPr>
          <a:xfrm>
            <a:off x="100154" y="6501684"/>
            <a:ext cx="8821089"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_tradnl" altLang="es-AR" sz="1600" b="1" dirty="0">
                <a:latin typeface="Andalus" panose="02020603050405020304" pitchFamily="18" charset="-78"/>
                <a:cs typeface="Andalus" panose="02020603050405020304" pitchFamily="18" charset="-78"/>
              </a:rPr>
              <a:t>UTN -  FRVM                                 Lic. Evangelina Cecchel - Lic. Bibiana </a:t>
            </a:r>
            <a:r>
              <a:rPr lang="es-ES_tradnl" altLang="es-AR" sz="1600" b="1" dirty="0" err="1">
                <a:latin typeface="Andalus" panose="02020603050405020304" pitchFamily="18" charset="-78"/>
                <a:cs typeface="Andalus" panose="02020603050405020304" pitchFamily="18" charset="-78"/>
              </a:rPr>
              <a:t>Fernandez</a:t>
            </a:r>
            <a:endParaRPr lang="es-ES_tradnl" altLang="es-AR" sz="1600" b="1" dirty="0">
              <a:latin typeface="Andalus" panose="02020603050405020304" pitchFamily="18" charset="-78"/>
              <a:cs typeface="Andalus" panose="02020603050405020304" pitchFamily="18" charset="-78"/>
            </a:endParaRPr>
          </a:p>
        </p:txBody>
      </p:sp>
      <p:pic>
        <p:nvPicPr>
          <p:cNvPr id="7172" name="Picture 4" descr="http://cogentys.com/wp-content/uploads/2014/04/comparison-a-blog.jpg"/>
          <p:cNvPicPr>
            <a:picLocks noChangeAspect="1" noChangeArrowheads="1"/>
          </p:cNvPicPr>
          <p:nvPr/>
        </p:nvPicPr>
        <p:blipFill>
          <a:blip r:embed="rId3" cstate="print"/>
          <a:srcRect/>
          <a:stretch>
            <a:fillRect/>
          </a:stretch>
        </p:blipFill>
        <p:spPr bwMode="auto">
          <a:xfrm>
            <a:off x="1550981" y="702202"/>
            <a:ext cx="3672408" cy="126698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7712840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a:srcRect/>
          <a:stretch>
            <a:fillRect/>
          </a:stretch>
        </p:blipFill>
        <p:spPr bwMode="auto">
          <a:xfrm>
            <a:off x="2124077" y="2420940"/>
            <a:ext cx="4968875" cy="3692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54" name="Picture 6"/>
          <p:cNvPicPr>
            <a:picLocks noChangeAspect="1" noChangeArrowheads="1"/>
          </p:cNvPicPr>
          <p:nvPr/>
        </p:nvPicPr>
        <p:blipFill>
          <a:blip r:embed="rId3" cstate="print"/>
          <a:srcRect/>
          <a:stretch>
            <a:fillRect/>
          </a:stretch>
        </p:blipFill>
        <p:spPr bwMode="auto">
          <a:xfrm>
            <a:off x="3275856" y="217489"/>
            <a:ext cx="2756644" cy="2059578"/>
          </a:xfrm>
          <a:prstGeom prst="rect">
            <a:avLst/>
          </a:prstGeom>
          <a:ln>
            <a:noFill/>
          </a:ln>
          <a:effectLst>
            <a:softEdge rad="112500"/>
          </a:effectLst>
        </p:spPr>
      </p:pic>
      <p:sp>
        <p:nvSpPr>
          <p:cNvPr id="5" name="6 Marcador de pie de página"/>
          <p:cNvSpPr>
            <a:spLocks noGrp="1"/>
          </p:cNvSpPr>
          <p:nvPr>
            <p:ph type="ftr" sz="quarter" idx="11"/>
          </p:nvPr>
        </p:nvSpPr>
        <p:spPr>
          <a:xfrm>
            <a:off x="274965" y="6501684"/>
            <a:ext cx="8821089"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_tradnl" altLang="es-AR" sz="1600" b="1" dirty="0">
                <a:latin typeface="Andalus" panose="02020603050405020304" pitchFamily="18" charset="-78"/>
                <a:cs typeface="Andalus" panose="02020603050405020304" pitchFamily="18" charset="-78"/>
              </a:rPr>
              <a:t>UTN -  FRVM                                 Lic. Evangelina Cecchel - Lic. Bibiana </a:t>
            </a:r>
            <a:r>
              <a:rPr lang="es-ES_tradnl" altLang="es-AR" sz="1600" b="1" dirty="0" err="1">
                <a:latin typeface="Andalus" panose="02020603050405020304" pitchFamily="18" charset="-78"/>
                <a:cs typeface="Andalus" panose="02020603050405020304" pitchFamily="18" charset="-78"/>
              </a:rPr>
              <a:t>Fernandez</a:t>
            </a:r>
            <a:endParaRPr lang="es-ES_tradnl" altLang="es-AR" sz="1600" b="1" dirty="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129382299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272</TotalTime>
  <Words>971</Words>
  <Application>Microsoft Office PowerPoint</Application>
  <PresentationFormat>Presentación en pantalla (4:3)</PresentationFormat>
  <Paragraphs>190</Paragraphs>
  <Slides>27</Slides>
  <Notes>6</Notes>
  <HiddenSlides>0</HiddenSlides>
  <MMClips>0</MMClips>
  <ScaleCrop>false</ScaleCrop>
  <HeadingPairs>
    <vt:vector size="4" baseType="variant">
      <vt:variant>
        <vt:lpstr>Tema</vt:lpstr>
      </vt:variant>
      <vt:variant>
        <vt:i4>1</vt:i4>
      </vt:variant>
      <vt:variant>
        <vt:lpstr>Títulos de diapositiva</vt:lpstr>
      </vt:variant>
      <vt:variant>
        <vt:i4>27</vt:i4>
      </vt:variant>
    </vt:vector>
  </HeadingPairs>
  <TitlesOfParts>
    <vt:vector size="28"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Peugeot 308  - Toyota Corolla 2016</vt:lpstr>
      <vt:lpstr>The Statue of Liberty – The Eiffel Tower</vt:lpstr>
      <vt:lpstr>Superlative Adjectives</vt:lpstr>
      <vt:lpstr>Presentación de PowerPoint</vt:lpstr>
      <vt:lpstr>Presentación de PowerPoint</vt:lpstr>
      <vt:lpstr>Presentación de PowerPoint</vt:lpstr>
      <vt:lpstr>Presentación de PowerPoint</vt:lpstr>
      <vt:lpstr>Presentación de PowerPoint</vt:lpstr>
      <vt:lpstr>The Amazon River (long and wide) in America</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Evangelina Cecchel</dc:creator>
  <cp:lastModifiedBy>Alumno</cp:lastModifiedBy>
  <cp:revision>22</cp:revision>
  <dcterms:created xsi:type="dcterms:W3CDTF">2016-03-08T22:33:43Z</dcterms:created>
  <dcterms:modified xsi:type="dcterms:W3CDTF">2016-04-05T21:18:25Z</dcterms:modified>
</cp:coreProperties>
</file>